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13" r:id="rId3"/>
    <p:sldId id="314" r:id="rId4"/>
    <p:sldId id="367" r:id="rId6"/>
    <p:sldId id="372" r:id="rId7"/>
    <p:sldId id="373" r:id="rId8"/>
    <p:sldId id="374" r:id="rId9"/>
    <p:sldId id="375" r:id="rId10"/>
    <p:sldId id="388" r:id="rId11"/>
    <p:sldId id="389" r:id="rId12"/>
    <p:sldId id="390" r:id="rId13"/>
    <p:sldId id="391" r:id="rId14"/>
    <p:sldId id="377" r:id="rId15"/>
    <p:sldId id="378" r:id="rId16"/>
    <p:sldId id="379" r:id="rId17"/>
    <p:sldId id="380" r:id="rId18"/>
    <p:sldId id="381" r:id="rId19"/>
    <p:sldId id="382" r:id="rId20"/>
    <p:sldId id="383" r:id="rId21"/>
    <p:sldId id="384" r:id="rId22"/>
    <p:sldId id="394" r:id="rId23"/>
    <p:sldId id="397" r:id="rId24"/>
    <p:sldId id="398" r:id="rId25"/>
    <p:sldId id="396" r:id="rId26"/>
    <p:sldId id="409" r:id="rId27"/>
    <p:sldId id="395" r:id="rId28"/>
    <p:sldId id="410" r:id="rId29"/>
    <p:sldId id="412" r:id="rId30"/>
    <p:sldId id="413" r:id="rId31"/>
    <p:sldId id="414" r:id="rId32"/>
    <p:sldId id="415" r:id="rId33"/>
    <p:sldId id="416" r:id="rId34"/>
    <p:sldId id="417" r:id="rId35"/>
    <p:sldId id="418" r:id="rId36"/>
    <p:sldId id="428" r:id="rId37"/>
    <p:sldId id="430" r:id="rId38"/>
    <p:sldId id="431" r:id="rId39"/>
    <p:sldId id="432" r:id="rId40"/>
    <p:sldId id="429" r:id="rId41"/>
    <p:sldId id="433" r:id="rId42"/>
    <p:sldId id="434" r:id="rId43"/>
    <p:sldId id="435" r:id="rId44"/>
    <p:sldId id="436" r:id="rId45"/>
    <p:sldId id="437" r:id="rId46"/>
    <p:sldId id="438" r:id="rId47"/>
    <p:sldId id="439" r:id="rId48"/>
    <p:sldId id="440" r:id="rId49"/>
    <p:sldId id="419" r:id="rId50"/>
    <p:sldId id="420" r:id="rId51"/>
    <p:sldId id="421" r:id="rId52"/>
    <p:sldId id="422" r:id="rId53"/>
    <p:sldId id="423" r:id="rId54"/>
    <p:sldId id="425" r:id="rId55"/>
    <p:sldId id="424" r:id="rId56"/>
    <p:sldId id="426" r:id="rId57"/>
    <p:sldId id="427" r:id="rId58"/>
    <p:sldId id="369" r:id="rId59"/>
    <p:sldId id="370" r:id="rId60"/>
    <p:sldId id="321" r:id="rId6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50000"/>
    <a:srgbClr val="C00000"/>
    <a:srgbClr val="8C0000"/>
    <a:srgbClr val="005DA2"/>
    <a:srgbClr val="FFC400"/>
    <a:srgbClr val="EE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autoAdjust="0"/>
    <p:restoredTop sz="95192" autoAdjust="0"/>
  </p:normalViewPr>
  <p:slideViewPr>
    <p:cSldViewPr snapToGrid="0">
      <p:cViewPr varScale="1">
        <p:scale>
          <a:sx n="136" d="100"/>
          <a:sy n="136" d="100"/>
        </p:scale>
        <p:origin x="448" y="192"/>
      </p:cViewPr>
      <p:guideLst>
        <p:guide orient="horz" pos="1920"/>
        <p:guide pos="3175"/>
      </p:guideLst>
    </p:cSldViewPr>
  </p:slideViewPr>
  <p:notesTextViewPr>
    <p:cViewPr>
      <p:scale>
        <a:sx n="1" d="1"/>
        <a:sy n="1" d="1"/>
      </p:scale>
      <p:origin x="0" y="0"/>
    </p:cViewPr>
  </p:notesTextViewPr>
  <p:sorterViewPr>
    <p:cViewPr varScale="1">
      <p:scale>
        <a:sx n="100" d="100"/>
        <a:sy n="100" d="100"/>
      </p:scale>
      <p:origin x="0" y="-71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A30B3-A6F1-472C-BB49-DFE8D82D63B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E8FEA-3AC9-4DE1-B0CA-FA2A2FC791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object NetworkWordCount {  </a:t>
            </a:r>
            <a:endParaRPr lang="zh-CN" altLang="en-US"/>
          </a:p>
          <a:p>
            <a:r>
              <a:rPr lang="zh-CN" altLang="en-US">
                <a:sym typeface="+mn-ea"/>
              </a:rPr>
              <a:t>    def main(args: Array[String]) {  </a:t>
            </a:r>
            <a:endParaRPr lang="zh-CN" altLang="en-US"/>
          </a:p>
          <a:p>
            <a:r>
              <a:rPr lang="zh-CN" altLang="en-US">
                <a:sym typeface="+mn-ea"/>
              </a:rPr>
              <a:t>        if (args.length &lt; 2) {  </a:t>
            </a:r>
            <a:endParaRPr lang="zh-CN" altLang="en-US"/>
          </a:p>
          <a:p>
            <a:r>
              <a:rPr lang="zh-CN" altLang="en-US">
                <a:sym typeface="+mn-ea"/>
              </a:rPr>
              <a:t>        System.err.println("Usage: NetworkWordCount &lt;hostname&gt; &lt;port&gt;")  </a:t>
            </a:r>
            <a:endParaRPr lang="zh-CN" altLang="en-US"/>
          </a:p>
          <a:p>
            <a:r>
              <a:rPr lang="zh-CN" altLang="en-US">
                <a:sym typeface="+mn-ea"/>
              </a:rPr>
              <a:t>        System.exit(1)  </a:t>
            </a:r>
            <a:endParaRPr lang="zh-CN" altLang="en-US"/>
          </a:p>
          <a:p>
            <a:r>
              <a:rPr lang="zh-CN" altLang="en-US">
                <a:sym typeface="+mn-ea"/>
              </a:rPr>
              <a:t>    }  </a:t>
            </a:r>
            <a:endParaRPr lang="zh-CN" altLang="en-US"/>
          </a:p>
          <a:p>
            <a:r>
              <a:rPr lang="zh-CN" altLang="en-US">
                <a:sym typeface="+mn-ea"/>
              </a:rPr>
              <a:t>    StreamingExamples.setStreamingLogLevels()  </a:t>
            </a:r>
            <a:endParaRPr lang="zh-CN" altLang="en-US"/>
          </a:p>
          <a:p>
            <a:r>
              <a:rPr lang="zh-CN" altLang="en-US">
                <a:sym typeface="+mn-ea"/>
              </a:rPr>
              <a:t>    // Create the context with a 1 second batch size  </a:t>
            </a:r>
            <a:endParaRPr lang="zh-CN" altLang="en-US"/>
          </a:p>
          <a:p>
            <a:r>
              <a:rPr lang="zh-CN" altLang="en-US">
                <a:sym typeface="+mn-ea"/>
              </a:rPr>
              <a:t>    // 创建SparkConf实例  </a:t>
            </a:r>
            <a:endParaRPr lang="zh-CN" altLang="en-US"/>
          </a:p>
          <a:p>
            <a:r>
              <a:rPr lang="zh-CN" altLang="en-US">
                <a:sym typeface="+mn-ea"/>
              </a:rPr>
              <a:t>    val sparkConf = new SparkConf().setAppName("NetworkWordCount")  </a:t>
            </a:r>
            <a:endParaRPr lang="zh-CN" altLang="en-US"/>
          </a:p>
          <a:p>
            <a:r>
              <a:rPr lang="zh-CN" altLang="en-US">
                <a:sym typeface="+mn-ea"/>
              </a:rPr>
              <a:t>  </a:t>
            </a:r>
            <a:endParaRPr lang="zh-CN" altLang="en-US"/>
          </a:p>
          <a:p>
            <a:r>
              <a:rPr lang="zh-CN" altLang="en-US">
                <a:sym typeface="+mn-ea"/>
              </a:rPr>
              <a:t>    ///创建Spark Streaming Context，每隔1秒钟处理一批数据，那么这一秒收集的数据存放在哪，如何将收集的数据推送出去？是生产者主动推出去还是消费者每隔1秒钟来拉取一次数据  </a:t>
            </a:r>
            <a:endParaRPr lang="zh-CN" altLang="en-US"/>
          </a:p>
          <a:p>
            <a:r>
              <a:rPr lang="zh-CN" altLang="en-US">
                <a:sym typeface="+mn-ea"/>
              </a:rPr>
              <a:t>    val ssc = new StreamingContext(sparkConf, Seconds(1))  </a:t>
            </a:r>
            <a:endParaRPr lang="zh-CN" altLang="en-US"/>
          </a:p>
          <a:p>
            <a:r>
              <a:rPr lang="zh-CN" altLang="en-US">
                <a:sym typeface="+mn-ea"/>
              </a:rPr>
              <a:t>  </a:t>
            </a:r>
            <a:endParaRPr lang="zh-CN" altLang="en-US"/>
          </a:p>
          <a:p>
            <a:r>
              <a:rPr lang="zh-CN" altLang="en-US">
                <a:sym typeface="+mn-ea"/>
              </a:rPr>
              <a:t>    // Create a socket stream on target ip:port and count the  </a:t>
            </a:r>
            <a:endParaRPr lang="zh-CN" altLang="en-US"/>
          </a:p>
          <a:p>
            <a:r>
              <a:rPr lang="zh-CN" altLang="en-US">
                <a:sym typeface="+mn-ea"/>
              </a:rPr>
              <a:t>    // words in input stream of \n delimited text (eg. generated by 'nc')  </a:t>
            </a:r>
            <a:endParaRPr lang="zh-CN" altLang="en-US"/>
          </a:p>
          <a:p>
            <a:r>
              <a:rPr lang="zh-CN" altLang="en-US">
                <a:sym typeface="+mn-ea"/>
              </a:rPr>
              <a:t>    // Note that no duplication in storage level only for running locally.  </a:t>
            </a:r>
            <a:endParaRPr lang="zh-CN" altLang="en-US"/>
          </a:p>
          <a:p>
            <a:r>
              <a:rPr lang="zh-CN" altLang="en-US">
                <a:sym typeface="+mn-ea"/>
              </a:rPr>
              <a:t>    // Replication necessary in distributed scenario for fault tolerance.  </a:t>
            </a:r>
            <a:endParaRPr lang="zh-CN" altLang="en-US"/>
          </a:p>
          <a:p>
            <a:r>
              <a:rPr lang="zh-CN" altLang="en-US">
                <a:sym typeface="+mn-ea"/>
              </a:rPr>
              <a:t>    val lines = ssc.socketTextStream(args(0), args(1).toInt, StorageLevel.MEMORY_AND_DISK_SER)  </a:t>
            </a:r>
            <a:endParaRPr lang="zh-CN" altLang="en-US"/>
          </a:p>
          <a:p>
            <a:r>
              <a:rPr lang="zh-CN" altLang="en-US">
                <a:sym typeface="+mn-ea"/>
              </a:rPr>
              <a:t>    //flatMap是把将每一行使用空格做分解，那么words对应的数据结构是怎么样的？  </a:t>
            </a:r>
            <a:endParaRPr lang="zh-CN" altLang="en-US"/>
          </a:p>
          <a:p>
            <a:r>
              <a:rPr lang="zh-CN" altLang="en-US">
                <a:sym typeface="+mn-ea"/>
              </a:rPr>
              <a:t>        ///words是个集合，每个集合元素依然是个集合，这个集合存放单词  </a:t>
            </a:r>
            <a:endParaRPr lang="zh-CN" altLang="en-US"/>
          </a:p>
          <a:p>
            <a:r>
              <a:rPr lang="zh-CN" altLang="en-US">
                <a:sym typeface="+mn-ea"/>
              </a:rPr>
              <a:t>        val words = lines.flatMap(_.split(" "))  </a:t>
            </a:r>
            <a:endParaRPr lang="zh-CN" altLang="en-US"/>
          </a:p>
          <a:p>
            <a:r>
              <a:rPr lang="zh-CN" altLang="en-US">
                <a:sym typeface="+mn-ea"/>
              </a:rPr>
              <a:t>    val wordCounts = words.map(x =&gt; (x, 1)).reduceByKey(_ + _)  </a:t>
            </a:r>
            <a:endParaRPr lang="zh-CN" altLang="en-US"/>
          </a:p>
          <a:p>
            <a:r>
              <a:rPr lang="zh-CN" altLang="en-US">
                <a:sym typeface="+mn-ea"/>
              </a:rPr>
              <a:t>    wordCounts.print()  </a:t>
            </a:r>
            <a:endParaRPr lang="zh-CN" altLang="en-US"/>
          </a:p>
          <a:p>
            <a:r>
              <a:rPr lang="zh-CN" altLang="en-US">
                <a:sym typeface="+mn-ea"/>
              </a:rPr>
              <a:t>    //启动计算作业  </a:t>
            </a:r>
            <a:endParaRPr lang="zh-CN" altLang="en-US"/>
          </a:p>
          <a:p>
            <a:r>
              <a:rPr lang="zh-CN" altLang="en-US">
                <a:sym typeface="+mn-ea"/>
              </a:rPr>
              <a:t>    ssc.start()  </a:t>
            </a:r>
            <a:endParaRPr lang="zh-CN" altLang="en-US"/>
          </a:p>
          <a:p>
            <a:r>
              <a:rPr lang="zh-CN" altLang="en-US">
                <a:sym typeface="+mn-ea"/>
              </a:rPr>
              <a:t>  </a:t>
            </a:r>
            <a:endParaRPr lang="zh-CN" altLang="en-US"/>
          </a:p>
          <a:p>
            <a:r>
              <a:rPr lang="zh-CN" altLang="en-US">
                <a:sym typeface="+mn-ea"/>
              </a:rPr>
              <a:t>    //等待结束，什么时候结束作业，即触发什么条件会让作业执行结束  </a:t>
            </a:r>
            <a:endParaRPr lang="zh-CN" altLang="en-US"/>
          </a:p>
          <a:p>
            <a:r>
              <a:rPr lang="zh-CN" altLang="en-US">
                <a:sym typeface="+mn-ea"/>
              </a:rPr>
              <a:t>    ssc.awaitTermination()  </a:t>
            </a:r>
            <a:endParaRPr lang="zh-CN" altLang="en-US"/>
          </a:p>
          <a:p>
            <a:r>
              <a:rPr lang="zh-CN" altLang="en-US">
                <a:sym typeface="+mn-ea"/>
              </a:rPr>
              <a:t>   }  </a:t>
            </a:r>
            <a:endParaRPr lang="zh-CN" altLang="en-US"/>
          </a:p>
          <a:p>
            <a:r>
              <a:rPr lang="zh-CN" altLang="en-US">
                <a:sym typeface="+mn-ea"/>
              </a:rPr>
              <a:t>}  </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补充说明：</a:t>
            </a:r>
            <a:endParaRPr lang="zh-CN" altLang="en-US"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1</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Kafka</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topic</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，与</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Spark</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RDD</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是没有关系的。所以，在</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KafkaUtils.createStream</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中，提高</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的数量，只会增加一个</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Receiver</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中，读取</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partition</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的线程的数量。不会增加</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Spark</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处理数据的并行度。</a:t>
            </a:r>
            <a:endParaRPr lang="zh-CN" altLang="en-US"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2</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）、可以创建多个</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Kafka</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输入</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DStream</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，使用不同的</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consumer group</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和</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topic</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，来通过多个</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receiver</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并行接收数据。</a:t>
            </a:r>
            <a:endParaRPr lang="zh-CN" altLang="en-US"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3</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）、如果基于容错的文件系统，比如</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HDFS</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，启用了预写日志机制，接收到的数据都会被复制一份到预写日志中。因此，在</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KafkaUtils.createStream</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中，设置的持久化级别是</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StorageLevel.MEMORY_AND_DISK_SER_2</a:t>
            </a:r>
            <a:r>
              <a:rPr lang="zh-CN" altLang="en-US" i="1" dirty="0">
                <a:solidFill>
                  <a:schemeClr val="tx2">
                    <a:lumMod val="85000"/>
                    <a:lumOff val="15000"/>
                  </a:schemeClr>
                </a:solidFill>
                <a:latin typeface="Courier New" panose="02070309020205020404" charset="0"/>
                <a:ea typeface="楷体" panose="02010609060101010101" pitchFamily="49" charset="-122"/>
                <a:sym typeface="+mn-ea"/>
              </a:rPr>
              <a:t>。</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https://www.a-edm.com/</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001 mi moblie</a:t>
            </a:r>
            <a:endParaRPr lang="zh-CN" altLang="en-US"/>
          </a:p>
          <a:p>
            <a:r>
              <a:rPr lang="zh-CN" altLang="en-US">
                <a:sym typeface="+mn-ea"/>
              </a:rPr>
              <a:t>002 mi moblie</a:t>
            </a:r>
            <a:endParaRPr lang="zh-CN" altLang="en-US"/>
          </a:p>
          <a:p>
            <a:r>
              <a:rPr lang="zh-CN" altLang="en-US">
                <a:sym typeface="+mn-ea"/>
              </a:rPr>
              <a:t>003 mi moblie</a:t>
            </a:r>
            <a:endParaRPr lang="zh-CN" altLang="en-US"/>
          </a:p>
          <a:p>
            <a:r>
              <a:rPr lang="zh-CN" altLang="en-US">
                <a:sym typeface="+mn-ea"/>
              </a:rPr>
              <a:t>004 mi moblie</a:t>
            </a:r>
            <a:endParaRPr lang="zh-CN" altLang="en-US"/>
          </a:p>
          <a:p>
            <a:r>
              <a:rPr lang="zh-CN" altLang="en-US">
                <a:sym typeface="+mn-ea"/>
              </a:rPr>
              <a:t>005 huawei moblie</a:t>
            </a:r>
            <a:endParaRPr lang="zh-CN" altLang="en-US"/>
          </a:p>
          <a:p>
            <a:r>
              <a:rPr lang="zh-CN" altLang="en-US">
                <a:sym typeface="+mn-ea"/>
              </a:rPr>
              <a:t>006 huawei moblie</a:t>
            </a:r>
            <a:endParaRPr lang="zh-CN" altLang="en-US"/>
          </a:p>
          <a:p>
            <a:r>
              <a:rPr lang="zh-CN" altLang="en-US">
                <a:sym typeface="+mn-ea"/>
              </a:rPr>
              <a:t>007 huawei moblie</a:t>
            </a:r>
            <a:endParaRPr lang="zh-CN" altLang="en-US"/>
          </a:p>
          <a:p>
            <a:r>
              <a:rPr lang="zh-CN" altLang="en-US">
                <a:sym typeface="+mn-ea"/>
              </a:rPr>
              <a:t>008 Oppo moblie</a:t>
            </a:r>
            <a:endParaRPr lang="zh-CN" altLang="en-US"/>
          </a:p>
          <a:p>
            <a:r>
              <a:rPr lang="zh-CN" altLang="en-US">
                <a:sym typeface="+mn-ea"/>
              </a:rPr>
              <a:t>009 Oppo moblie</a:t>
            </a:r>
            <a:endParaRPr lang="zh-CN" altLang="en-US"/>
          </a:p>
          <a:p>
            <a:r>
              <a:rPr lang="zh-CN" altLang="en-US">
                <a:sym typeface="+mn-ea"/>
              </a:rPr>
              <a:t>0010 uniqlo colthing</a:t>
            </a:r>
            <a:endParaRPr lang="zh-CN" altLang="en-US"/>
          </a:p>
          <a:p>
            <a:r>
              <a:rPr lang="zh-CN" altLang="en-US">
                <a:sym typeface="+mn-ea"/>
              </a:rPr>
              <a:t>011 uniqlo colthing</a:t>
            </a:r>
            <a:endParaRPr lang="zh-CN" altLang="en-US"/>
          </a:p>
          <a:p>
            <a:r>
              <a:rPr lang="zh-CN" altLang="en-US">
                <a:sym typeface="+mn-ea"/>
              </a:rPr>
              <a:t>012 uniqlo colthing</a:t>
            </a:r>
            <a:endParaRPr lang="zh-CN" altLang="en-US"/>
          </a:p>
          <a:p>
            <a:r>
              <a:rPr lang="zh-CN" altLang="en-US">
                <a:sym typeface="+mn-ea"/>
              </a:rPr>
              <a:t>013 uniqlo colthing</a:t>
            </a:r>
            <a:endParaRPr lang="zh-CN" altLang="en-US"/>
          </a:p>
          <a:p>
            <a:r>
              <a:rPr lang="zh-CN" altLang="en-US">
                <a:sym typeface="+mn-ea"/>
              </a:rPr>
              <a:t>014 uniqlo colthing</a:t>
            </a:r>
            <a:endParaRPr lang="zh-CN" altLang="en-US"/>
          </a:p>
          <a:p>
            <a:r>
              <a:rPr lang="zh-CN" altLang="en-US">
                <a:sym typeface="+mn-ea"/>
              </a:rPr>
              <a:t>015 selected colthing</a:t>
            </a:r>
            <a:endParaRPr lang="zh-CN" altLang="en-US"/>
          </a:p>
          <a:p>
            <a:r>
              <a:rPr lang="zh-CN" altLang="en-US">
                <a:sym typeface="+mn-ea"/>
              </a:rPr>
              <a:t>016 selected colthing</a:t>
            </a:r>
            <a:endParaRPr lang="zh-CN" altLang="en-US"/>
          </a:p>
          <a:p>
            <a:r>
              <a:rPr lang="zh-CN" altLang="en-US">
                <a:sym typeface="+mn-ea"/>
              </a:rPr>
              <a:t>017 selected colthing</a:t>
            </a:r>
            <a:endParaRPr lang="zh-CN" altLang="en-US"/>
          </a:p>
          <a:p>
            <a:r>
              <a:rPr lang="zh-CN" altLang="en-US">
                <a:sym typeface="+mn-ea"/>
              </a:rPr>
              <a:t>018 Armani colthing</a:t>
            </a:r>
            <a:endParaRPr lang="zh-CN" altLang="en-US"/>
          </a:p>
          <a:p>
            <a:r>
              <a:rPr lang="zh-CN" altLang="en-US">
                <a:sym typeface="+mn-ea"/>
              </a:rPr>
              <a:t>019 lining sports</a:t>
            </a:r>
            <a:endParaRPr lang="zh-CN" altLang="en-US"/>
          </a:p>
          <a:p>
            <a:r>
              <a:rPr lang="zh-CN" altLang="en-US">
                <a:sym typeface="+mn-ea"/>
              </a:rPr>
              <a:t>020 nike sports</a:t>
            </a:r>
            <a:endParaRPr lang="zh-CN" altLang="en-US"/>
          </a:p>
          <a:p>
            <a:r>
              <a:rPr lang="zh-CN" altLang="en-US">
                <a:sym typeface="+mn-ea"/>
              </a:rPr>
              <a:t>021 adidas sports</a:t>
            </a:r>
            <a:endParaRPr lang="zh-CN" altLang="en-US"/>
          </a:p>
          <a:p>
            <a:r>
              <a:rPr lang="zh-CN" altLang="en-US">
                <a:sym typeface="+mn-ea"/>
              </a:rPr>
              <a:t>022 nike sports</a:t>
            </a:r>
            <a:endParaRPr lang="zh-CN" altLang="en-US"/>
          </a:p>
          <a:p>
            <a:r>
              <a:rPr lang="zh-CN" altLang="en-US">
                <a:sym typeface="+mn-ea"/>
              </a:rPr>
              <a:t>023 anta sports</a:t>
            </a:r>
            <a:endParaRPr lang="zh-CN" altLang="en-US"/>
          </a:p>
          <a:p>
            <a:r>
              <a:rPr lang="zh-CN" altLang="en-US">
                <a:sym typeface="+mn-ea"/>
              </a:rPr>
              <a:t>024 lining sports</a:t>
            </a:r>
            <a:endParaRPr lang="zh-CN" altLang="en-US"/>
          </a:p>
          <a:p>
            <a:r>
              <a:rPr lang="zh-CN" altLang="en-US">
                <a:sym typeface="+mn-ea"/>
              </a:rPr>
              <a:t>025 lining sports</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def</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functionToCreateContext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StreamingContext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val</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ssc</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 new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StreamingContext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val</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linesDStream</a:t>
            </a:r>
            <a:r>
              <a:rPr lang="en-US" altLang="zh-CN" i="1" dirty="0" smtClean="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ssc.socketTextStream</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ssc.checkpoint</a:t>
            </a:r>
            <a:r>
              <a:rPr lang="en-US" altLang="zh-CN" i="1" dirty="0" smtClean="0">
                <a:solidFill>
                  <a:schemeClr val="tx2">
                    <a:lumMod val="85000"/>
                    <a:lumOff val="15000"/>
                  </a:schemeClr>
                </a:solidFill>
                <a:latin typeface="Courier New" panose="02070309020205020404" charset="0"/>
                <a:ea typeface="楷体" panose="02010609060101010101" pitchFamily="49" charset="-122"/>
                <a:sym typeface="+mn-ea"/>
              </a:rPr>
              <a:t>(checkpoint)   </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ssc</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val</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context = </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StreamingContext.getOrCreate</a:t>
            </a:r>
            <a:r>
              <a:rPr lang="en-US" altLang="zh-CN" i="1" dirty="0" smtClean="0">
                <a:solidFill>
                  <a:schemeClr val="tx2">
                    <a:lumMod val="85000"/>
                    <a:lumOff val="15000"/>
                  </a:schemeClr>
                </a:solidFill>
                <a:latin typeface="Courier New" panose="02070309020205020404" charset="0"/>
                <a:ea typeface="楷体" panose="02010609060101010101" pitchFamily="49" charset="-122"/>
                <a:sym typeface="+mn-ea"/>
              </a:rPr>
              <a:t>(</a:t>
            </a:r>
            <a:r>
              <a:rPr lang="en-US" altLang="zh-CN" i="1" dirty="0" err="1" smtClean="0">
                <a:solidFill>
                  <a:schemeClr val="tx2">
                    <a:lumMod val="85000"/>
                    <a:lumOff val="15000"/>
                  </a:schemeClr>
                </a:solidFill>
                <a:latin typeface="Courier New" panose="02070309020205020404" charset="0"/>
                <a:ea typeface="楷体" panose="02010609060101010101" pitchFamily="49" charset="-122"/>
                <a:sym typeface="+mn-ea"/>
              </a:rPr>
              <a:t>checkpointy</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a:t>
            </a: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functionToCreateContext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 _)</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context.start</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endParaRPr lang="en-US" altLang="zh-CN" b="0" i="1" dirty="0">
              <a:solidFill>
                <a:schemeClr val="tx2">
                  <a:lumMod val="85000"/>
                  <a:lumOff val="15000"/>
                </a:schemeClr>
              </a:solidFill>
              <a:latin typeface="Courier New" panose="02070309020205020404" charset="0"/>
              <a:ea typeface="楷体" panose="02010609060101010101" pitchFamily="49" charset="-122"/>
            </a:endParaRPr>
          </a:p>
          <a:p>
            <a:pPr algn="l">
              <a:lnSpc>
                <a:spcPct val="150000"/>
              </a:lnSpc>
              <a:buNone/>
            </a:pPr>
            <a:r>
              <a:rPr lang="en-US" altLang="zh-CN" i="1" dirty="0" err="1">
                <a:solidFill>
                  <a:schemeClr val="tx2">
                    <a:lumMod val="85000"/>
                    <a:lumOff val="15000"/>
                  </a:schemeClr>
                </a:solidFill>
                <a:latin typeface="Courier New" panose="02070309020205020404" charset="0"/>
                <a:ea typeface="楷体" panose="02010609060101010101" pitchFamily="49" charset="-122"/>
                <a:sym typeface="+mn-ea"/>
              </a:rPr>
              <a:t>context.awaitTermination</a:t>
            </a:r>
            <a:r>
              <a:rPr lang="en-US" altLang="zh-CN" i="1" dirty="0">
                <a:solidFill>
                  <a:schemeClr val="tx2">
                    <a:lumMod val="85000"/>
                    <a:lumOff val="15000"/>
                  </a:schemeClr>
                </a:solidFill>
                <a:latin typeface="Courier New" panose="02070309020205020404" charset="0"/>
                <a:ea typeface="楷体" panose="02010609060101010101" pitchFamily="49" charset="-122"/>
                <a:sym typeface="+mn-ea"/>
              </a:rPr>
              <a:t>()</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ourier New" panose="02070309020205020404" charset="0"/>
                <a:sym typeface="+mn-ea"/>
              </a:rPr>
              <a:t>组合式：操作更加基础的</a:t>
            </a:r>
            <a:r>
              <a:rPr lang="en-US" altLang="zh-CN" dirty="0">
                <a:latin typeface="Courier New" panose="02070309020205020404" charset="0"/>
                <a:sym typeface="+mn-ea"/>
              </a:rPr>
              <a:t>API</a:t>
            </a:r>
            <a:r>
              <a:rPr lang="zh-CN" altLang="en-US" dirty="0">
                <a:latin typeface="Courier New" panose="02070309020205020404" charset="0"/>
                <a:sym typeface="+mn-ea"/>
              </a:rPr>
              <a:t>操作，一步步精细控制，各组建组合定义成拓扑；</a:t>
            </a:r>
            <a:endParaRPr lang="zh-CN" altLang="en-US" dirty="0">
              <a:latin typeface="Courier New" panose="02070309020205020404" charset="0"/>
            </a:endParaRPr>
          </a:p>
          <a:p>
            <a:r>
              <a:rPr lang="zh-CN" altLang="en-US" dirty="0">
                <a:latin typeface="Courier New" panose="02070309020205020404" charset="0"/>
                <a:sym typeface="+mn-ea"/>
              </a:rPr>
              <a:t>声明式：提供封装后的高阶函数。封装后可提供初步的优化；可提供窗口管理、状态管理等高级操作；</a:t>
            </a:r>
            <a:endParaRPr lang="zh-CN" altLang="en-US" dirty="0"/>
          </a:p>
        </p:txBody>
      </p:sp>
      <p:sp>
        <p:nvSpPr>
          <p:cNvPr id="4" name="灯片编号占位符 3"/>
          <p:cNvSpPr>
            <a:spLocks noGrp="1"/>
          </p:cNvSpPr>
          <p:nvPr>
            <p:ph type="sldNum" sz="quarter" idx="10"/>
          </p:nvPr>
        </p:nvSpPr>
        <p:spPr/>
        <p:txBody>
          <a:bodyPr/>
          <a:lstStyle/>
          <a:p>
            <a:fld id="{C27E8FEA-3AC9-4DE1-B0CA-FA2A2FC791B1}"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168781" y="796669"/>
            <a:ext cx="6722931" cy="3811971"/>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74784"/>
            <a:ext cx="9144000" cy="1067712"/>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7323"/>
          <a:stretch>
            <a:fillRect/>
          </a:stretch>
        </p:blipFill>
        <p:spPr>
          <a:xfrm>
            <a:off x="669636" y="0"/>
            <a:ext cx="8474364" cy="5143500"/>
          </a:xfrm>
          <a:prstGeom prst="rect">
            <a:avLst/>
          </a:prstGeom>
        </p:spPr>
      </p:pic>
      <p:sp>
        <p:nvSpPr>
          <p:cNvPr id="2" name="Title 1"/>
          <p:cNvSpPr>
            <a:spLocks noGrp="1"/>
          </p:cNvSpPr>
          <p:nvPr>
            <p:ph type="title" hasCustomPrompt="1"/>
          </p:nvPr>
        </p:nvSpPr>
        <p:spPr>
          <a:xfrm>
            <a:off x="628650" y="273844"/>
            <a:ext cx="7886700" cy="719138"/>
          </a:xfrm>
        </p:spPr>
        <p:txBody>
          <a:bodyPr/>
          <a:lstStyle>
            <a:lvl1pPr>
              <a:defRPr>
                <a:solidFill>
                  <a:srgbClr val="575757"/>
                </a:solidFill>
              </a:defRPr>
            </a:lvl1pPr>
          </a:lstStyle>
          <a:p>
            <a:r>
              <a:rPr lang="zh-CN" altLang="en-US" dirty="0"/>
              <a:t>休息一下</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A24C8F7-A70A-426E-995D-C2C85B841D3E}"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6B84D56-7FB2-49C7-9683-8F9A92A4F72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p:cNvSpPr txBox="1"/>
          <p:nvPr/>
        </p:nvSpPr>
        <p:spPr>
          <a:xfrm>
            <a:off x="837968" y="1245398"/>
            <a:ext cx="7869045" cy="1198880"/>
          </a:xfrm>
          <a:prstGeom prst="rect">
            <a:avLst/>
          </a:prstGeom>
          <a:noFill/>
        </p:spPr>
        <p:txBody>
          <a:bodyPr wrap="square" rtlCol="0">
            <a:spAutoFit/>
          </a:bodyPr>
          <a:lstStyle/>
          <a:p>
            <a:pPr algn="ctr"/>
            <a:r>
              <a:rPr lang="en-US" altLang="zh-CN" sz="2000" b="1" i="1" dirty="0" smtClean="0">
                <a:latin typeface="Courier New" panose="02070309020205020404" charset="0"/>
                <a:ea typeface="楷体" panose="02010609060101010101" pitchFamily="49" charset="-122"/>
                <a:sym typeface="+mn-ea"/>
              </a:rPr>
              <a:t>Spark</a:t>
            </a:r>
            <a:r>
              <a:rPr lang="zh-CN" altLang="en-US" sz="2000" b="1" i="1" dirty="0" smtClean="0">
                <a:latin typeface="Courier New" panose="02070309020205020404" charset="0"/>
                <a:ea typeface="楷体" panose="02010609060101010101" pitchFamily="49" charset="-122"/>
                <a:sym typeface="+mn-ea"/>
              </a:rPr>
              <a:t>企业级实战</a:t>
            </a:r>
            <a:br>
              <a:rPr lang="en-US" altLang="zh-CN" sz="2000" b="1" i="1" dirty="0" smtClean="0">
                <a:latin typeface="Courier New" panose="02070309020205020404" charset="0"/>
                <a:ea typeface="楷体" panose="02010609060101010101" pitchFamily="49" charset="-122"/>
                <a:sym typeface="+mn-ea"/>
              </a:rPr>
            </a:br>
            <a:r>
              <a:rPr lang="zh-CN" altLang="en-US" sz="2000" b="1" i="1" dirty="0" smtClean="0">
                <a:latin typeface="Courier New" panose="02070309020205020404" charset="0"/>
                <a:ea typeface="楷体" panose="02010609060101010101" pitchFamily="49" charset="-122"/>
                <a:sym typeface="+mn-ea"/>
              </a:rPr>
              <a:t>从入门到精通</a:t>
            </a:r>
            <a:endParaRPr lang="zh-CN" altLang="en-US" sz="2800" b="1" i="1" dirty="0" smtClean="0">
              <a:latin typeface="Courier New" panose="02070309020205020404" charset="0"/>
              <a:ea typeface="楷体" panose="02010609060101010101" pitchFamily="49" charset="-122"/>
              <a:sym typeface="+mn-ea"/>
            </a:endParaRPr>
          </a:p>
          <a:p>
            <a:pPr algn="ctr"/>
            <a:r>
              <a:rPr lang="en-US" alt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rPr>
              <a:t>SparkStreaming</a:t>
            </a:r>
            <a:r>
              <a:rPr lang="zh-CN" alt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rPr>
              <a:t>实战指南</a:t>
            </a:r>
            <a:endParaRPr lang="zh-CN" altLang="zh-CN" sz="3200" dirty="0" smtClean="0">
              <a:solidFill>
                <a:schemeClr val="accent1"/>
              </a:solidFill>
              <a:latin typeface="Courier New" panose="02070309020205020404" charset="0"/>
              <a:ea typeface="微软雅黑" panose="020B0503020204020204" pitchFamily="34" charset="-122"/>
              <a:cs typeface="Courier New" panose="02070309020205020404" charset="0"/>
              <a:sym typeface="+mn-ea"/>
            </a:endParaRPr>
          </a:p>
        </p:txBody>
      </p:sp>
      <p:sp>
        <p:nvSpPr>
          <p:cNvPr id="6" name="文本框 5"/>
          <p:cNvSpPr txBox="1"/>
          <p:nvPr/>
        </p:nvSpPr>
        <p:spPr>
          <a:xfrm>
            <a:off x="3540580" y="2601934"/>
            <a:ext cx="2062841" cy="300082"/>
          </a:xfrm>
          <a:prstGeom prst="rect">
            <a:avLst/>
          </a:prstGeom>
          <a:noFill/>
        </p:spPr>
        <p:txBody>
          <a:bodyPr wrap="square" rtlCol="0">
            <a:spAutoFit/>
          </a:bodyPr>
          <a:lstStyle/>
          <a:p>
            <a:pPr algn="ctr"/>
            <a:r>
              <a:rPr lang="zh-CN" altLang="en-US" dirty="0" smtClean="0">
                <a:solidFill>
                  <a:schemeClr val="accent1"/>
                </a:solidFill>
                <a:latin typeface="+mn-ea"/>
              </a:rPr>
              <a:t>服务 </a:t>
            </a:r>
            <a:r>
              <a:rPr lang="en-US" altLang="zh-CN" dirty="0" smtClean="0">
                <a:solidFill>
                  <a:schemeClr val="accent1"/>
                </a:solidFill>
                <a:latin typeface="+mn-ea"/>
              </a:rPr>
              <a:t>· </a:t>
            </a:r>
            <a:r>
              <a:rPr lang="zh-CN" altLang="en-US" dirty="0" smtClean="0">
                <a:solidFill>
                  <a:schemeClr val="accent1"/>
                </a:solidFill>
                <a:latin typeface="+mn-ea"/>
              </a:rPr>
              <a:t>管理</a:t>
            </a:r>
            <a:endParaRPr lang="zh-CN" altLang="en-US" dirty="0">
              <a:solidFill>
                <a:schemeClr val="accent1"/>
              </a:solidFill>
              <a:latin typeface="+mn-ea"/>
            </a:endParaRPr>
          </a:p>
        </p:txBody>
      </p:sp>
      <p:cxnSp>
        <p:nvCxnSpPr>
          <p:cNvPr id="7" name="直接连接符 6"/>
          <p:cNvCxnSpPr/>
          <p:nvPr/>
        </p:nvCxnSpPr>
        <p:spPr>
          <a:xfrm>
            <a:off x="5320175"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746505"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528227" y="3587471"/>
            <a:ext cx="2062841" cy="337185"/>
          </a:xfrm>
          <a:prstGeom prst="rect">
            <a:avLst/>
          </a:prstGeom>
          <a:noFill/>
        </p:spPr>
        <p:txBody>
          <a:bodyPr wrap="square" rtlCol="0">
            <a:spAutoFit/>
          </a:bodyPr>
          <a:lstStyle/>
          <a:p>
            <a:pPr algn="ctr"/>
            <a:r>
              <a:rPr lang="en-US" altLang="zh-CN" sz="1600" dirty="0" smtClean="0">
                <a:solidFill>
                  <a:schemeClr val="accent1"/>
                </a:solidFill>
                <a:latin typeface="微软雅黑" panose="020B0503020204020204" pitchFamily="34" charset="-122"/>
                <a:ea typeface="微软雅黑" panose="020B0503020204020204" pitchFamily="34" charset="-122"/>
              </a:rPr>
              <a:t>2018.12   </a:t>
            </a:r>
            <a:r>
              <a:rPr lang="zh-CN" altLang="en-US" sz="1600" dirty="0" smtClean="0">
                <a:solidFill>
                  <a:schemeClr val="accent1"/>
                </a:solidFill>
                <a:latin typeface="微软雅黑" panose="020B0503020204020204" pitchFamily="34" charset="-122"/>
                <a:ea typeface="微软雅黑" panose="020B0503020204020204" pitchFamily="34" charset="-122"/>
              </a:rPr>
              <a:t>中国</a:t>
            </a:r>
            <a:r>
              <a:rPr lang="en-US" altLang="zh-CN" sz="1600" dirty="0" smtClean="0">
                <a:solidFill>
                  <a:schemeClr val="accent1"/>
                </a:solidFill>
                <a:latin typeface="微软雅黑" panose="020B0503020204020204" pitchFamily="34" charset="-122"/>
                <a:ea typeface="微软雅黑" panose="020B0503020204020204" pitchFamily="34" charset="-122"/>
              </a:rPr>
              <a:t>·</a:t>
            </a:r>
            <a:r>
              <a:rPr lang="zh-CN" altLang="en-US" sz="1600" dirty="0" smtClean="0">
                <a:solidFill>
                  <a:schemeClr val="accent1"/>
                </a:solidFill>
                <a:latin typeface="微软雅黑" panose="020B0503020204020204" pitchFamily="34" charset="-122"/>
                <a:ea typeface="微软雅黑" panose="020B0503020204020204" pitchFamily="34" charset="-122"/>
              </a:rPr>
              <a:t>北京</a:t>
            </a:r>
            <a:endParaRPr lang="zh-CN" altLang="en-US" sz="1600" dirty="0" smtClean="0">
              <a:solidFill>
                <a:schemeClr val="accent1"/>
              </a:solidFill>
              <a:latin typeface="微软雅黑" panose="020B0503020204020204" pitchFamily="34" charset="-122"/>
              <a:ea typeface="微软雅黑" panose="020B0503020204020204" pitchFamily="34" charset="-122"/>
            </a:endParaRPr>
          </a:p>
        </p:txBody>
      </p:sp>
      <p:pic>
        <p:nvPicPr>
          <p:cNvPr id="29" name="Timeless">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cstate="print"/>
          <a:stretch>
            <a:fillRect/>
          </a:stretch>
        </p:blipFill>
        <p:spPr>
          <a:xfrm>
            <a:off x="5126742" y="-778758"/>
            <a:ext cx="609600" cy="60960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4994" y="207434"/>
            <a:ext cx="2242286" cy="606088"/>
          </a:xfrm>
          <a:prstGeom prst="rect">
            <a:avLst/>
          </a:prstGeom>
        </p:spPr>
      </p:pic>
      <p:sp>
        <p:nvSpPr>
          <p:cNvPr id="2" name="文本框 1"/>
          <p:cNvSpPr txBox="1"/>
          <p:nvPr/>
        </p:nvSpPr>
        <p:spPr>
          <a:xfrm>
            <a:off x="3380740" y="3091815"/>
            <a:ext cx="2387600" cy="337185"/>
          </a:xfrm>
          <a:prstGeom prst="rect">
            <a:avLst/>
          </a:prstGeom>
          <a:noFill/>
        </p:spPr>
        <p:txBody>
          <a:bodyPr wrap="square" rtlCol="0">
            <a:spAutoFit/>
          </a:bodyPr>
          <a:p>
            <a:pPr algn="ctr"/>
            <a:r>
              <a:rPr lang="zh-CN" altLang="en-US" sz="1600" dirty="0" smtClean="0">
                <a:solidFill>
                  <a:schemeClr val="tx1"/>
                </a:solidFill>
                <a:latin typeface="Courier New" panose="02070309020205020404" charset="0"/>
                <a:ea typeface="微软雅黑" panose="020B0503020204020204" pitchFamily="34" charset="-122"/>
                <a:cs typeface="Courier New" panose="02070309020205020404" charset="0"/>
              </a:rPr>
              <a:t>讲师：李慧声</a:t>
            </a:r>
            <a:endParaRPr lang="zh-CN" altLang="en-US" sz="1600" dirty="0" smtClean="0">
              <a:solidFill>
                <a:schemeClr val="tx1"/>
              </a:solidFill>
              <a:latin typeface="Courier New" panose="02070309020205020404" charset="0"/>
              <a:ea typeface="微软雅黑" panose="020B0503020204020204" pitchFamily="34" charset="-122"/>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9"/>
                                        </p:tgtEl>
                                      </p:cBhvr>
                                    </p:cmd>
                                  </p:childTnLst>
                                </p:cTn>
                              </p:par>
                            </p:childTnLst>
                          </p:cTn>
                        </p:par>
                        <p:par>
                          <p:cTn id="7" fill="hold">
                            <p:stCondLst>
                              <p:cond delay="0"/>
                            </p:stCondLst>
                            <p:childTnLst>
                              <p:par>
                                <p:cTn id="8" presetID="23" presetClass="entr" presetSubtype="36" fill="hold" grpId="0" nodeType="afterEffect">
                                  <p:stCondLst>
                                    <p:cond delay="0"/>
                                  </p:stCondLst>
                                  <p:iterate type="lt">
                                    <p:tmPct val="15000"/>
                                  </p:iterate>
                                  <p:childTnLst>
                                    <p:set>
                                      <p:cBhvr>
                                        <p:cTn id="9" dur="1" fill="hold">
                                          <p:stCondLst>
                                            <p:cond delay="0"/>
                                          </p:stCondLst>
                                        </p:cTn>
                                        <p:tgtEl>
                                          <p:spTgt spid="4"/>
                                        </p:tgtEl>
                                        <p:attrNameLst>
                                          <p:attrName>style.visibility</p:attrName>
                                        </p:attrNameLst>
                                      </p:cBhvr>
                                      <p:to>
                                        <p:strVal val="visible"/>
                                      </p:to>
                                    </p:set>
                                    <p:anim calcmode="lin" valueType="num">
                                      <p:cBhvr>
                                        <p:cTn id="10" dur="600" fill="hold"/>
                                        <p:tgtEl>
                                          <p:spTgt spid="4"/>
                                        </p:tgtEl>
                                        <p:attrNameLst>
                                          <p:attrName>ppt_w</p:attrName>
                                        </p:attrNameLst>
                                      </p:cBhvr>
                                      <p:tavLst>
                                        <p:tav tm="0">
                                          <p:val>
                                            <p:strVal val="(6*min(max(#ppt_w*#ppt_h,.3),1)-7.4)/-.7*#ppt_w"/>
                                          </p:val>
                                        </p:tav>
                                        <p:tav tm="100000">
                                          <p:val>
                                            <p:strVal val="#ppt_w"/>
                                          </p:val>
                                        </p:tav>
                                      </p:tavLst>
                                    </p:anim>
                                    <p:anim calcmode="lin" valueType="num">
                                      <p:cBhvr>
                                        <p:cTn id="11" dur="600" fill="hold"/>
                                        <p:tgtEl>
                                          <p:spTgt spid="4"/>
                                        </p:tgtEl>
                                        <p:attrNameLst>
                                          <p:attrName>ppt_h</p:attrName>
                                        </p:attrNameLst>
                                      </p:cBhvr>
                                      <p:tavLst>
                                        <p:tav tm="0">
                                          <p:val>
                                            <p:strVal val="(6*min(max(#ppt_w*#ppt_h,.3),1)-7.4)/-.7*#ppt_h"/>
                                          </p:val>
                                        </p:tav>
                                        <p:tav tm="100000">
                                          <p:val>
                                            <p:strVal val="#ppt_h"/>
                                          </p:val>
                                        </p:tav>
                                      </p:tavLst>
                                    </p:anim>
                                    <p:anim calcmode="lin" valueType="num">
                                      <p:cBhvr>
                                        <p:cTn id="12" dur="600" fill="hold"/>
                                        <p:tgtEl>
                                          <p:spTgt spid="4"/>
                                        </p:tgtEl>
                                        <p:attrNameLst>
                                          <p:attrName>ppt_x</p:attrName>
                                        </p:attrNameLst>
                                      </p:cBhvr>
                                      <p:tavLst>
                                        <p:tav tm="0">
                                          <p:val>
                                            <p:fltVal val="0.5"/>
                                          </p:val>
                                        </p:tav>
                                        <p:tav tm="100000">
                                          <p:val>
                                            <p:strVal val="#ppt_x"/>
                                          </p:val>
                                        </p:tav>
                                      </p:tavLst>
                                    </p:anim>
                                    <p:anim calcmode="lin" valueType="num">
                                      <p:cBhvr>
                                        <p:cTn id="13" dur="600" fill="hold"/>
                                        <p:tgtEl>
                                          <p:spTgt spid="4"/>
                                        </p:tgtEl>
                                        <p:attrNameLst>
                                          <p:attrName>ppt_y</p:attrName>
                                        </p:attrNameLst>
                                      </p:cBhvr>
                                      <p:tavLst>
                                        <p:tav tm="0">
                                          <p:val>
                                            <p:strVal val="1+(6*min(max(#ppt_w*#ppt_h,.3),1)-7.4)/-.7*#ppt_h/2"/>
                                          </p:val>
                                        </p:tav>
                                        <p:tav tm="100000">
                                          <p:val>
                                            <p:strVal val="#ppt_y"/>
                                          </p:val>
                                        </p:tav>
                                      </p:tavLst>
                                    </p:anim>
                                  </p:childTnLst>
                                </p:cTn>
                              </p:par>
                            </p:childTnLst>
                          </p:cTn>
                        </p:par>
                        <p:par>
                          <p:cTn id="14" fill="hold">
                            <p:stCondLst>
                              <p:cond delay="3570"/>
                            </p:stCondLst>
                            <p:childTnLst>
                              <p:par>
                                <p:cTn id="15" presetID="2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par>
                          <p:cTn id="19" fill="hold">
                            <p:stCondLst>
                              <p:cond delay="407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par>
                          <p:cTn id="26" fill="hold">
                            <p:stCondLst>
                              <p:cond delay="4570"/>
                            </p:stCondLst>
                            <p:childTnLst>
                              <p:par>
                                <p:cTn id="27" presetID="2" presetClass="entr" presetSubtype="4"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070"/>
                            </p:stCondLst>
                            <p:childTnLst>
                              <p:par>
                                <p:cTn id="32" presetID="2" presetClass="entr" presetSubtype="4" decel="10000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3000" numSld="99">
                <p:cTn id="36" repeatCount="indefinite" fill="hold" display="0">
                  <p:stCondLst>
                    <p:cond delay="indefinite"/>
                  </p:stCondLst>
                  <p:endCondLst>
                    <p:cond evt="onStopAudio" delay="0">
                      <p:tgtEl>
                        <p:sldTgt/>
                      </p:tgtEl>
                    </p:cond>
                  </p:endCondLst>
                </p:cTn>
                <p:tgtEl>
                  <p:spTgt spid="29"/>
                </p:tgtEl>
              </p:cMediaNode>
            </p:audio>
          </p:childTnLst>
        </p:cTn>
      </p:par>
    </p:tnLst>
    <p:bldLst>
      <p:bldP spid="4" grpId="0"/>
      <p:bldP spid="6" grpId="0"/>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graphicFrame>
        <p:nvGraphicFramePr>
          <p:cNvPr id="2" name="表格 1"/>
          <p:cNvGraphicFramePr>
            <a:graphicFrameLocks noGrp="1"/>
          </p:cNvGraphicFramePr>
          <p:nvPr/>
        </p:nvGraphicFramePr>
        <p:xfrm>
          <a:off x="775970" y="1166495"/>
          <a:ext cx="6974840" cy="4205605"/>
        </p:xfrm>
        <a:graphic>
          <a:graphicData uri="http://schemas.openxmlformats.org/drawingml/2006/table">
            <a:tbl>
              <a:tblPr firstRow="1" bandRow="1">
                <a:tableStyleId>{BC89EF96-8CEA-46FF-86C4-4CE0E7609802}</a:tableStyleId>
              </a:tblPr>
              <a:tblGrid>
                <a:gridCol w="1431925"/>
                <a:gridCol w="1592580"/>
                <a:gridCol w="1986280"/>
                <a:gridCol w="1964055"/>
              </a:tblGrid>
              <a:tr h="274320">
                <a:tc>
                  <a:txBody>
                    <a:bodyPr/>
                    <a:p>
                      <a:r>
                        <a:rPr lang="zh-CN" altLang="en-US" sz="1200" dirty="0" smtClean="0">
                          <a:latin typeface="Courier New" panose="02070309020205020404" charset="0"/>
                        </a:rPr>
                        <a:t>对比点</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Storm</a:t>
                      </a:r>
                      <a:endParaRPr lang="en-US" altLang="zh-CN" sz="1200" dirty="0" smtClean="0">
                        <a:latin typeface="Courier New" panose="02070309020205020404" charset="0"/>
                      </a:endParaRPr>
                    </a:p>
                  </a:txBody>
                  <a:tcPr/>
                </a:tc>
                <a:tc>
                  <a:txBody>
                    <a:bodyPr/>
                    <a:p>
                      <a:r>
                        <a:rPr lang="en-US" altLang="zh-CN" sz="1200" dirty="0" smtClean="0">
                          <a:latin typeface="Courier New" panose="02070309020205020404" charset="0"/>
                        </a:rPr>
                        <a:t>Spark Streaming</a:t>
                      </a:r>
                      <a:endParaRPr lang="en-US" altLang="zh-CN" sz="1200" dirty="0" smtClean="0">
                        <a:latin typeface="Courier New" panose="02070309020205020404" charset="0"/>
                      </a:endParaRPr>
                    </a:p>
                  </a:txBody>
                  <a:tcPr/>
                </a:tc>
                <a:tc>
                  <a:txBody>
                    <a:bodyPr/>
                    <a:p>
                      <a:r>
                        <a:rPr lang="en-US" altLang="zh-CN" sz="1200" dirty="0" err="1" smtClean="0">
                          <a:latin typeface="Courier New" panose="02070309020205020404" charset="0"/>
                        </a:rPr>
                        <a:t>Flink</a:t>
                      </a:r>
                      <a:endParaRPr lang="en-US" altLang="zh-CN" sz="1200" dirty="0" err="1" smtClean="0">
                        <a:latin typeface="Courier New" panose="02070309020205020404" charset="0"/>
                      </a:endParaRPr>
                    </a:p>
                  </a:txBody>
                  <a:tcPr/>
                </a:tc>
              </a:tr>
              <a:tr h="641985">
                <a:tc>
                  <a:txBody>
                    <a:bodyPr/>
                    <a:p>
                      <a:r>
                        <a:rPr lang="zh-CN" altLang="en-US" sz="1200" dirty="0" smtClean="0">
                          <a:latin typeface="Courier New" panose="02070309020205020404" charset="0"/>
                        </a:rPr>
                        <a:t>实时计算模型</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纯实时，来一条数据处理一条</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1</a:t>
                      </a:r>
                      <a:r>
                        <a:rPr lang="zh-CN" altLang="en-US" sz="1200" dirty="0" smtClean="0">
                          <a:latin typeface="Courier New" panose="02070309020205020404" charset="0"/>
                        </a:rPr>
                        <a:t>、准实时，对一个时间段的</a:t>
                      </a:r>
                      <a:r>
                        <a:rPr lang="en-US" altLang="zh-CN" sz="1200" dirty="0" smtClean="0">
                          <a:latin typeface="Courier New" panose="02070309020205020404" charset="0"/>
                        </a:rPr>
                        <a:t>RDD</a:t>
                      </a:r>
                      <a:r>
                        <a:rPr lang="zh-CN" altLang="en-US" sz="1200" dirty="0" smtClean="0">
                          <a:latin typeface="Courier New" panose="02070309020205020404" charset="0"/>
                        </a:rPr>
                        <a:t>数据收集起来，一起处理</a:t>
                      </a:r>
                      <a:endParaRPr lang="en-US" altLang="zh-CN" sz="1200" dirty="0" smtClean="0">
                        <a:latin typeface="Courier New" panose="02070309020205020404" charset="0"/>
                      </a:endParaRPr>
                    </a:p>
                  </a:txBody>
                  <a:tcPr/>
                </a:tc>
                <a:tc>
                  <a:txBody>
                    <a:bodyPr/>
                    <a:p>
                      <a:r>
                        <a:rPr lang="zh-CN" altLang="en-US" sz="1200" dirty="0" smtClean="0">
                          <a:latin typeface="Courier New" panose="02070309020205020404" charset="0"/>
                        </a:rPr>
                        <a:t>流失计算和批处理分别采用</a:t>
                      </a:r>
                      <a:r>
                        <a:rPr lang="en-US" altLang="zh-CN" sz="1200" dirty="0" smtClean="0">
                          <a:latin typeface="Courier New" panose="02070309020205020404" charset="0"/>
                        </a:rPr>
                        <a:t>DataStream</a:t>
                      </a:r>
                      <a:r>
                        <a:rPr lang="zh-CN" altLang="en-US" sz="1200" dirty="0" smtClean="0">
                          <a:latin typeface="Courier New" panose="02070309020205020404" charset="0"/>
                        </a:rPr>
                        <a:t>和</a:t>
                      </a:r>
                      <a:r>
                        <a:rPr lang="en-US" altLang="zh-CN" sz="1200" dirty="0" err="1" smtClean="0">
                          <a:latin typeface="Courier New" panose="02070309020205020404" charset="0"/>
                        </a:rPr>
                        <a:t>DataSet</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实时计算延迟度</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毫秒级</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秒级</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秒级</a:t>
                      </a:r>
                      <a:endParaRPr lang="zh-CN" altLang="en-US" sz="1200" dirty="0" smtClean="0">
                        <a:latin typeface="Courier New" panose="02070309020205020404" charset="0"/>
                      </a:endParaRPr>
                    </a:p>
                  </a:txBody>
                  <a:tcPr/>
                </a:tc>
              </a:tr>
              <a:tr h="457200">
                <a:tc>
                  <a:txBody>
                    <a:bodyPr/>
                    <a:p>
                      <a:r>
                        <a:rPr lang="zh-CN" altLang="en-US" sz="1200" dirty="0" smtClean="0">
                          <a:latin typeface="Courier New" panose="02070309020205020404" charset="0"/>
                        </a:rPr>
                        <a:t>吞吐量</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低</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Courier New" panose="02070309020205020404" charset="0"/>
                        </a:rPr>
                        <a:t>高</a:t>
                      </a:r>
                      <a:endParaRPr lang="zh-CN" altLang="en-US" sz="1200" dirty="0" smtClean="0">
                        <a:latin typeface="Courier New" panose="02070309020205020404" charset="0"/>
                      </a:endParaRPr>
                    </a:p>
                    <a:p>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事务机制</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支持完善</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支持，但不够完善</a:t>
                      </a:r>
                      <a:endParaRPr lang="zh-CN" altLang="en-US" sz="1200" dirty="0" smtClean="0">
                        <a:latin typeface="Courier New" panose="02070309020205020404"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Courier New" panose="02070309020205020404" charset="0"/>
                        </a:rPr>
                        <a:t>支持，但不够完善</a:t>
                      </a:r>
                      <a:endParaRPr lang="zh-CN" altLang="en-US" sz="1200" dirty="0" smtClean="0">
                        <a:latin typeface="Courier New" panose="02070309020205020404" charset="0"/>
                      </a:endParaRPr>
                    </a:p>
                  </a:txBody>
                  <a:tcPr/>
                </a:tc>
              </a:tr>
              <a:tr h="454660">
                <a:tc>
                  <a:txBody>
                    <a:bodyPr/>
                    <a:p>
                      <a:r>
                        <a:rPr lang="zh-CN" altLang="en-US" sz="1200" dirty="0" smtClean="0">
                          <a:latin typeface="Courier New" panose="02070309020205020404" charset="0"/>
                        </a:rPr>
                        <a:t>健壮性</a:t>
                      </a:r>
                      <a:r>
                        <a:rPr lang="en-US" altLang="zh-CN" sz="1200" dirty="0" smtClean="0">
                          <a:latin typeface="Courier New" panose="02070309020205020404" charset="0"/>
                        </a:rPr>
                        <a:t>/</a:t>
                      </a:r>
                      <a:r>
                        <a:rPr lang="zh-CN" altLang="en-US" sz="1200" dirty="0" smtClean="0">
                          <a:latin typeface="Courier New" panose="02070309020205020404" charset="0"/>
                        </a:rPr>
                        <a:t>容错性</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ZK</a:t>
                      </a:r>
                      <a:r>
                        <a:rPr lang="zh-CN" altLang="en-US" sz="1200" dirty="0" smtClean="0">
                          <a:latin typeface="Courier New" panose="02070309020205020404" charset="0"/>
                        </a:rPr>
                        <a:t>、</a:t>
                      </a:r>
                      <a:r>
                        <a:rPr lang="en-US" altLang="zh-CN" sz="1200" dirty="0" smtClean="0">
                          <a:latin typeface="Courier New" panose="02070309020205020404" charset="0"/>
                        </a:rPr>
                        <a:t>Acker,</a:t>
                      </a:r>
                      <a:r>
                        <a:rPr lang="zh-CN" altLang="en-US" sz="1200" dirty="0" smtClean="0">
                          <a:latin typeface="Courier New" panose="02070309020205020404" charset="0"/>
                        </a:rPr>
                        <a:t>很好</a:t>
                      </a:r>
                      <a:endParaRPr lang="zh-CN" altLang="en-US" sz="1200" dirty="0" smtClean="0">
                        <a:latin typeface="Courier New" panose="02070309020205020404" charset="0"/>
                      </a:endParaRPr>
                    </a:p>
                  </a:txBody>
                  <a:tcPr/>
                </a:tc>
                <a:tc>
                  <a:txBody>
                    <a:bodyPr/>
                    <a:p>
                      <a:r>
                        <a:rPr lang="en-US" altLang="zh-CN" sz="1200" dirty="0" err="1" smtClean="0">
                          <a:latin typeface="Courier New" panose="02070309020205020404" charset="0"/>
                        </a:rPr>
                        <a:t>CheckPoint</a:t>
                      </a:r>
                      <a:r>
                        <a:rPr lang="zh-CN" altLang="en-US" sz="1200" dirty="0" smtClean="0">
                          <a:latin typeface="Courier New" panose="02070309020205020404" charset="0"/>
                        </a:rPr>
                        <a:t>，</a:t>
                      </a:r>
                      <a:r>
                        <a:rPr lang="en-US" altLang="zh-CN" sz="1200" dirty="0" smtClean="0">
                          <a:latin typeface="Courier New" panose="02070309020205020404" charset="0"/>
                        </a:rPr>
                        <a:t>WAL</a:t>
                      </a:r>
                      <a:r>
                        <a:rPr lang="zh-CN" altLang="en-US" sz="1200" dirty="0" smtClean="0">
                          <a:latin typeface="Courier New" panose="02070309020205020404" charset="0"/>
                        </a:rPr>
                        <a:t>一般</a:t>
                      </a:r>
                      <a:endParaRPr lang="zh-CN" altLang="en-US" sz="1200" dirty="0" smtClean="0">
                        <a:latin typeface="Courier New" panose="02070309020205020404" charset="0"/>
                      </a:endParaRPr>
                    </a:p>
                  </a:txBody>
                  <a:tcPr/>
                </a:tc>
                <a:tc>
                  <a:txBody>
                    <a:bodyPr/>
                    <a:p>
                      <a:r>
                        <a:rPr lang="en-US" altLang="zh-CN" sz="1200" dirty="0" err="1" smtClean="0">
                          <a:latin typeface="Courier New" panose="02070309020205020404" charset="0"/>
                        </a:rPr>
                        <a:t>CheckPoint</a:t>
                      </a:r>
                      <a:r>
                        <a:rPr lang="zh-CN" altLang="en-US" sz="1200" dirty="0" smtClean="0">
                          <a:latin typeface="Courier New" panose="02070309020205020404" charset="0"/>
                        </a:rPr>
                        <a:t>一般</a:t>
                      </a:r>
                      <a:endParaRPr lang="zh-CN" altLang="en-US" sz="1200" dirty="0" smtClean="0">
                        <a:latin typeface="Courier New" panose="02070309020205020404" charset="0"/>
                      </a:endParaRPr>
                    </a:p>
                  </a:txBody>
                  <a:tcPr/>
                </a:tc>
              </a:tr>
              <a:tr h="274320">
                <a:tc>
                  <a:txBody>
                    <a:bodyPr/>
                    <a:p>
                      <a:r>
                        <a:rPr lang="zh-CN" altLang="en-US" sz="1200" b="1" dirty="0" smtClean="0">
                          <a:solidFill>
                            <a:srgbClr val="FF0000"/>
                          </a:solidFill>
                          <a:latin typeface="Courier New" panose="02070309020205020404" charset="0"/>
                        </a:rPr>
                        <a:t>动态调整并行度</a:t>
                      </a:r>
                      <a:endParaRPr lang="zh-CN" altLang="en-US" sz="1200" b="1" dirty="0" smtClean="0">
                        <a:solidFill>
                          <a:srgbClr val="FF0000"/>
                        </a:solidFill>
                        <a:latin typeface="Courier New" panose="02070309020205020404" charset="0"/>
                      </a:endParaRPr>
                    </a:p>
                  </a:txBody>
                  <a:tcPr/>
                </a:tc>
                <a:tc>
                  <a:txBody>
                    <a:bodyPr/>
                    <a:p>
                      <a:r>
                        <a:rPr lang="zh-CN" altLang="en-US" sz="1200" dirty="0" smtClean="0">
                          <a:latin typeface="Courier New" panose="02070309020205020404" charset="0"/>
                        </a:rPr>
                        <a:t>支持</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不支持</a:t>
                      </a:r>
                      <a:endParaRPr lang="zh-CN" altLang="en-US" sz="1200" dirty="0" smtClean="0">
                        <a:latin typeface="Courier New" panose="02070309020205020404" charset="0"/>
                      </a:endParaRPr>
                    </a:p>
                  </a:txBody>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latin typeface="Courier New" panose="02070309020205020404" charset="0"/>
                        </a:rPr>
                        <a:t>支持</a:t>
                      </a:r>
                      <a:endParaRPr lang="zh-CN" altLang="en-US" sz="1200" dirty="0" smtClean="0">
                        <a:latin typeface="Courier New" panose="02070309020205020404" charset="0"/>
                      </a:endParaRPr>
                    </a:p>
                  </a:txBody>
                  <a:tcPr/>
                </a:tc>
              </a:tr>
              <a:tr h="457200">
                <a:tc>
                  <a:txBody>
                    <a:bodyPr/>
                    <a:p>
                      <a:r>
                        <a:rPr lang="zh-CN" altLang="en-US" sz="1200" dirty="0" smtClean="0">
                          <a:latin typeface="Courier New" panose="02070309020205020404" charset="0"/>
                        </a:rPr>
                        <a:t>运行时同时支持流失和离线处理</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不支持</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不支持</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支持</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成熟度</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高</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低</a:t>
                      </a:r>
                      <a:endParaRPr lang="zh-CN" altLang="en-US" sz="1200" dirty="0" smtClean="0">
                        <a:latin typeface="Courier New" panose="02070309020205020404" charset="0"/>
                      </a:endParaRPr>
                    </a:p>
                  </a:txBody>
                  <a:tcPr/>
                </a:tc>
              </a:tr>
              <a:tr h="274320">
                <a:tc>
                  <a:txBody>
                    <a:bodyPr/>
                    <a:p>
                      <a:r>
                        <a:rPr lang="zh-CN" altLang="en-US" sz="1200" dirty="0" smtClean="0">
                          <a:latin typeface="Courier New" panose="02070309020205020404" charset="0"/>
                        </a:rPr>
                        <a:t>模型</a:t>
                      </a:r>
                      <a:endParaRPr lang="zh-CN" altLang="en-US" sz="1200" dirty="0" smtClean="0">
                        <a:latin typeface="Courier New" panose="02070309020205020404" charset="0"/>
                      </a:endParaRPr>
                    </a:p>
                  </a:txBody>
                  <a:tcPr/>
                </a:tc>
                <a:tc>
                  <a:txBody>
                    <a:bodyPr/>
                    <a:p>
                      <a:r>
                        <a:rPr lang="en-US" altLang="zh-CN" sz="1200" dirty="0" smtClean="0">
                          <a:latin typeface="Courier New" panose="02070309020205020404" charset="0"/>
                        </a:rPr>
                        <a:t>native</a:t>
                      </a:r>
                      <a:endParaRPr lang="en-US" altLang="zh-CN" sz="1200" dirty="0" smtClean="0">
                        <a:latin typeface="Courier New" panose="02070309020205020404" charset="0"/>
                      </a:endParaRPr>
                    </a:p>
                  </a:txBody>
                  <a:tcPr/>
                </a:tc>
                <a:tc>
                  <a:txBody>
                    <a:bodyPr/>
                    <a:p>
                      <a:r>
                        <a:rPr lang="en-US" altLang="zh-CN" sz="1200" dirty="0" smtClean="0">
                          <a:latin typeface="Courier New" panose="02070309020205020404" charset="0"/>
                        </a:rPr>
                        <a:t>Micro-batching</a:t>
                      </a:r>
                      <a:endParaRPr lang="en-US" altLang="zh-CN" sz="1200" dirty="0" smtClean="0">
                        <a:latin typeface="Courier New" panose="02070309020205020404" charset="0"/>
                      </a:endParaRPr>
                    </a:p>
                  </a:txBody>
                  <a:tcPr/>
                </a:tc>
                <a:tc>
                  <a:txBody>
                    <a:bodyPr/>
                    <a:p>
                      <a:r>
                        <a:rPr lang="en-US" altLang="zh-CN" sz="1200" dirty="0" smtClean="0">
                          <a:latin typeface="Courier New" panose="02070309020205020404" charset="0"/>
                        </a:rPr>
                        <a:t>native</a:t>
                      </a:r>
                      <a:endParaRPr lang="en-US" altLang="zh-CN" sz="1200" dirty="0" smtClean="0">
                        <a:latin typeface="Courier New" panose="02070309020205020404" charset="0"/>
                      </a:endParaRPr>
                    </a:p>
                  </a:txBody>
                  <a:tcPr/>
                </a:tc>
              </a:tr>
              <a:tr h="274320">
                <a:tc>
                  <a:txBody>
                    <a:bodyPr/>
                    <a:p>
                      <a:r>
                        <a:rPr lang="en-US" altLang="zh-CN" sz="1200" dirty="0" smtClean="0">
                          <a:latin typeface="Courier New" panose="02070309020205020404" charset="0"/>
                        </a:rPr>
                        <a:t>API</a:t>
                      </a:r>
                      <a:endParaRPr lang="en-US" altLang="zh-CN" sz="1200" dirty="0" smtClean="0">
                        <a:latin typeface="Courier New" panose="02070309020205020404" charset="0"/>
                      </a:endParaRPr>
                    </a:p>
                  </a:txBody>
                  <a:tcPr/>
                </a:tc>
                <a:tc>
                  <a:txBody>
                    <a:bodyPr/>
                    <a:p>
                      <a:r>
                        <a:rPr lang="zh-CN" altLang="en-US" sz="1200" dirty="0" smtClean="0">
                          <a:latin typeface="Courier New" panose="02070309020205020404" charset="0"/>
                        </a:rPr>
                        <a:t>组合式</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rPr>
                        <a:t>声明式</a:t>
                      </a:r>
                      <a:endParaRPr lang="zh-CN" altLang="en-US" sz="1200" dirty="0" smtClean="0">
                        <a:latin typeface="Courier New" panose="02070309020205020404" charset="0"/>
                      </a:endParaRPr>
                    </a:p>
                  </a:txBody>
                  <a:tcPr/>
                </a:tc>
                <a:tc>
                  <a:txBody>
                    <a:bodyPr/>
                    <a:p>
                      <a:r>
                        <a:rPr lang="zh-CN" altLang="en-US" sz="1200" dirty="0" smtClean="0">
                          <a:latin typeface="Courier New" panose="02070309020205020404" charset="0"/>
                          <a:sym typeface="+mn-ea"/>
                        </a:rPr>
                        <a:t>声明式</a:t>
                      </a:r>
                      <a:endParaRPr lang="zh-CN" altLang="en-US" sz="1200" dirty="0" smtClean="0">
                        <a:latin typeface="Courier New" panose="02070309020205020404" charset="0"/>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zh-CN" altLang="en-US" sz="2200" b="1" dirty="0" smtClean="0">
              <a:solidFill>
                <a:srgbClr val="FFFFFF"/>
              </a:solidFill>
            </a:endParaRPr>
          </a:p>
        </p:txBody>
      </p:sp>
      <p:sp>
        <p:nvSpPr>
          <p:cNvPr id="6" name="Rectangle 2"/>
          <p:cNvSpPr txBox="1">
            <a:spLocks noChangeArrowheads="1"/>
          </p:cNvSpPr>
          <p:nvPr/>
        </p:nvSpPr>
        <p:spPr bwMode="auto">
          <a:xfrm>
            <a:off x="713105" y="1306195"/>
            <a:ext cx="7777480" cy="330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1</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 </a:t>
            </a:r>
            <a:r>
              <a:rPr lang="en-US" altLang="zh-CN" sz="1200" b="0" i="1" dirty="0">
                <a:solidFill>
                  <a:schemeClr val="tx1"/>
                </a:solidFill>
                <a:latin typeface="Courier New" panose="02070309020205020404" charset="0"/>
                <a:ea typeface="楷体" panose="02010609060101010101" pitchFamily="49" charset="-122"/>
              </a:rPr>
              <a:t>Streaming</a:t>
            </a:r>
            <a:r>
              <a:rPr lang="zh-CN" altLang="en-US" sz="1200" b="0" i="1" dirty="0">
                <a:solidFill>
                  <a:schemeClr val="tx1"/>
                </a:solidFill>
                <a:latin typeface="Courier New" panose="02070309020205020404" charset="0"/>
                <a:ea typeface="楷体" panose="02010609060101010101" pitchFamily="49" charset="-122"/>
              </a:rPr>
              <a:t>绝对谈不上比</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err="1" smtClean="0">
                <a:solidFill>
                  <a:schemeClr val="tx1"/>
                </a:solidFill>
                <a:latin typeface="Courier New" panose="02070309020205020404" charset="0"/>
                <a:ea typeface="楷体" panose="02010609060101010101" pitchFamily="49" charset="-122"/>
              </a:rPr>
              <a:t>Flink</a:t>
            </a:r>
            <a:r>
              <a:rPr lang="zh-CN" altLang="en-US" sz="1200" b="0" i="1" dirty="0" smtClean="0">
                <a:solidFill>
                  <a:schemeClr val="tx1"/>
                </a:solidFill>
                <a:latin typeface="Courier New" panose="02070309020205020404" charset="0"/>
                <a:ea typeface="楷体" panose="02010609060101010101" pitchFamily="49" charset="-122"/>
              </a:rPr>
              <a:t>优秀</a:t>
            </a:r>
            <a:r>
              <a:rPr lang="zh-CN" altLang="en-US" sz="1200" b="0" i="1" dirty="0">
                <a:solidFill>
                  <a:schemeClr val="tx1"/>
                </a:solidFill>
                <a:latin typeface="Courier New" panose="02070309020205020404" charset="0"/>
                <a:ea typeface="楷体" panose="02010609060101010101" pitchFamily="49" charset="-122"/>
              </a:rPr>
              <a:t>。这两个框架在实时计算领域中，都很优秀，只是擅长的细分场景并不相同。</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2</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在吞吐量上要比</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优秀。</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3</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在实时延迟度上，比</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就好多了，前者是纯实时，后者是准实时。</a:t>
            </a:r>
            <a:r>
              <a:rPr lang="zh-CN" altLang="en-US" sz="1200" b="0" i="1" dirty="0">
                <a:solidFill>
                  <a:schemeClr val="tx1"/>
                </a:solidFill>
                <a:latin typeface="Courier New" panose="02070309020205020404" charset="0"/>
                <a:ea typeface="楷体" panose="02010609060101010101" pitchFamily="49" charset="-122"/>
              </a:rPr>
              <a:t>而且，</a:t>
            </a:r>
            <a:r>
              <a:rPr lang="en-US" altLang="zh-CN" sz="1200" b="0" i="1" dirty="0">
                <a:solidFill>
                  <a:schemeClr val="tx1"/>
                </a:solidFill>
                <a:latin typeface="Courier New" panose="02070309020205020404" charset="0"/>
                <a:ea typeface="楷体" panose="02010609060101010101" pitchFamily="49" charset="-122"/>
              </a:rPr>
              <a:t>Storm</a:t>
            </a:r>
            <a:r>
              <a:rPr lang="zh-CN" altLang="en-US" sz="1200" b="0" i="1" dirty="0">
                <a:solidFill>
                  <a:schemeClr val="tx1"/>
                </a:solidFill>
                <a:latin typeface="Courier New" panose="02070309020205020404" charset="0"/>
                <a:ea typeface="楷体" panose="02010609060101010101" pitchFamily="49" charset="-122"/>
              </a:rPr>
              <a:t>的事务机制、健壮性</a:t>
            </a:r>
            <a:r>
              <a:rPr lang="en-US" altLang="zh-CN" sz="1200" b="0" i="1" dirty="0">
                <a:solidFill>
                  <a:schemeClr val="tx1"/>
                </a:solidFill>
                <a:latin typeface="Courier New" panose="02070309020205020404" charset="0"/>
                <a:ea typeface="楷体" panose="02010609060101010101" pitchFamily="49" charset="-122"/>
              </a:rPr>
              <a:t>/</a:t>
            </a:r>
            <a:r>
              <a:rPr lang="zh-CN" altLang="en-US" sz="1200" b="0" i="1" dirty="0">
                <a:solidFill>
                  <a:schemeClr val="tx1"/>
                </a:solidFill>
                <a:latin typeface="Courier New" panose="02070309020205020404" charset="0"/>
                <a:ea typeface="楷体" panose="02010609060101010101" pitchFamily="49" charset="-122"/>
              </a:rPr>
              <a:t>容错性、动态调整并行度等特性，都要比</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更加优秀。</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4</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 </a:t>
            </a:r>
            <a:r>
              <a:rPr lang="en-US" altLang="zh-CN" sz="1200" b="0" i="1" dirty="0">
                <a:solidFill>
                  <a:schemeClr val="tx1"/>
                </a:solidFill>
                <a:latin typeface="Courier New" panose="02070309020205020404" charset="0"/>
                <a:ea typeface="楷体" panose="02010609060101010101" pitchFamily="49" charset="-122"/>
              </a:rPr>
              <a:t>Streaming</a:t>
            </a:r>
            <a:r>
              <a:rPr lang="zh-CN" altLang="en-US" sz="1200" b="0" i="1" dirty="0">
                <a:solidFill>
                  <a:schemeClr val="tx1"/>
                </a:solidFill>
                <a:latin typeface="Courier New" panose="02070309020205020404" charset="0"/>
                <a:ea typeface="楷体" panose="02010609060101010101" pitchFamily="49" charset="-122"/>
              </a:rPr>
              <a:t>，有一点是</a:t>
            </a:r>
            <a:r>
              <a:rPr lang="en-US" altLang="zh-CN" sz="1200" b="0" i="1" dirty="0">
                <a:solidFill>
                  <a:schemeClr val="tx1"/>
                </a:solidFill>
                <a:latin typeface="Courier New" panose="02070309020205020404" charset="0"/>
                <a:ea typeface="楷体" panose="02010609060101010101" pitchFamily="49" charset="-122"/>
              </a:rPr>
              <a:t>Storm</a:t>
            </a:r>
            <a:r>
              <a:rPr lang="zh-CN" altLang="en-US" sz="1200" b="0" i="1" dirty="0">
                <a:solidFill>
                  <a:schemeClr val="tx1"/>
                </a:solidFill>
                <a:latin typeface="Courier New" panose="02070309020205020404" charset="0"/>
                <a:ea typeface="楷体" panose="02010609060101010101" pitchFamily="49" charset="-122"/>
              </a:rPr>
              <a:t>绝对比不上的，就是：它位于</a:t>
            </a:r>
            <a:r>
              <a:rPr lang="en-US" altLang="zh-CN" sz="1200" b="0" i="1" dirty="0" smtClean="0">
                <a:solidFill>
                  <a:schemeClr val="tx1"/>
                </a:solidFill>
                <a:latin typeface="Courier New" panose="02070309020205020404" charset="0"/>
                <a:ea typeface="楷体" panose="02010609060101010101" pitchFamily="49" charset="-122"/>
              </a:rPr>
              <a:t>Spark</a:t>
            </a:r>
            <a:r>
              <a:rPr lang="zh-CN" altLang="en-US" sz="1200" b="0" i="1" dirty="0" smtClean="0">
                <a:solidFill>
                  <a:schemeClr val="tx1"/>
                </a:solidFill>
                <a:latin typeface="Courier New" panose="02070309020205020404" charset="0"/>
                <a:ea typeface="楷体" panose="02010609060101010101" pitchFamily="49" charset="-122"/>
              </a:rPr>
              <a:t>整个生态</a:t>
            </a:r>
            <a:r>
              <a:rPr lang="zh-CN" altLang="en-US" sz="1200" b="0" i="1" dirty="0">
                <a:solidFill>
                  <a:schemeClr val="tx1"/>
                </a:solidFill>
                <a:latin typeface="Courier New" panose="02070309020205020404" charset="0"/>
                <a:ea typeface="楷体" panose="02010609060101010101" pitchFamily="49" charset="-122"/>
              </a:rPr>
              <a:t>技术栈中，因此</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可以和</a:t>
            </a:r>
            <a:r>
              <a:rPr lang="en-US" altLang="zh-CN" sz="1200" b="0" i="1" dirty="0">
                <a:solidFill>
                  <a:schemeClr val="tx1"/>
                </a:solidFill>
                <a:latin typeface="Courier New" panose="02070309020205020404" charset="0"/>
                <a:ea typeface="楷体" panose="02010609060101010101" pitchFamily="49" charset="-122"/>
              </a:rPr>
              <a:t>Spark Core</a:t>
            </a:r>
            <a:r>
              <a:rPr lang="zh-CN" altLang="en-US" sz="1200" b="0" i="1" dirty="0">
                <a:solidFill>
                  <a:schemeClr val="tx1"/>
                </a:solidFill>
                <a:latin typeface="Courier New" panose="02070309020205020404" charset="0"/>
                <a:ea typeface="楷体" panose="02010609060101010101" pitchFamily="49" charset="-122"/>
              </a:rPr>
              <a:t>、</a:t>
            </a:r>
            <a:r>
              <a:rPr lang="en-US" altLang="zh-CN" sz="1200" b="0" i="1" dirty="0">
                <a:solidFill>
                  <a:schemeClr val="tx1"/>
                </a:solidFill>
                <a:latin typeface="Courier New" panose="02070309020205020404" charset="0"/>
                <a:ea typeface="楷体" panose="02010609060101010101" pitchFamily="49" charset="-122"/>
              </a:rPr>
              <a:t>Spark </a:t>
            </a:r>
            <a:r>
              <a:rPr lang="en-US" altLang="zh-CN" sz="1200" b="0" i="1" dirty="0" smtClean="0">
                <a:solidFill>
                  <a:schemeClr val="tx1"/>
                </a:solidFill>
                <a:latin typeface="Courier New" panose="02070309020205020404" charset="0"/>
                <a:ea typeface="楷体" panose="02010609060101010101" pitchFamily="49" charset="-122"/>
              </a:rPr>
              <a:t>SQL</a:t>
            </a:r>
            <a:r>
              <a:rPr lang="zh-CN" altLang="en-US" sz="1200" b="0" i="1" dirty="0" smtClean="0">
                <a:solidFill>
                  <a:schemeClr val="tx1"/>
                </a:solidFill>
                <a:latin typeface="Courier New" panose="02070309020205020404" charset="0"/>
                <a:ea typeface="楷体" panose="02010609060101010101" pitchFamily="49" charset="-122"/>
              </a:rPr>
              <a:t>、</a:t>
            </a:r>
            <a:r>
              <a:rPr lang="en-US" altLang="zh-CN" sz="1200" b="0" i="1" dirty="0" smtClean="0">
                <a:solidFill>
                  <a:schemeClr val="tx1"/>
                </a:solidFill>
                <a:latin typeface="Courier New" panose="02070309020205020404" charset="0"/>
                <a:ea typeface="楷体" panose="02010609060101010101" pitchFamily="49" charset="-122"/>
              </a:rPr>
              <a:t>Spark</a:t>
            </a:r>
            <a:r>
              <a:rPr lang="zh-CN" altLang="en-US" sz="1200" b="0" i="1" dirty="0" smtClean="0">
                <a:solidFill>
                  <a:schemeClr val="tx1"/>
                </a:solidFill>
                <a:latin typeface="Courier New" panose="02070309020205020404" charset="0"/>
                <a:ea typeface="楷体" panose="02010609060101010101" pitchFamily="49" charset="-122"/>
              </a:rPr>
              <a:t>　Ｇ</a:t>
            </a:r>
            <a:r>
              <a:rPr lang="en-US" altLang="zh-CN" sz="1200" b="0" i="1" dirty="0" err="1" smtClean="0">
                <a:solidFill>
                  <a:schemeClr val="tx1"/>
                </a:solidFill>
                <a:latin typeface="Courier New" panose="02070309020205020404" charset="0"/>
                <a:ea typeface="楷体" panose="02010609060101010101" pitchFamily="49" charset="-122"/>
              </a:rPr>
              <a:t>raphx</a:t>
            </a:r>
            <a:r>
              <a:rPr lang="zh-CN" altLang="en-US" sz="1200" b="0" i="1" dirty="0" smtClean="0">
                <a:solidFill>
                  <a:schemeClr val="tx1"/>
                </a:solidFill>
                <a:latin typeface="Courier New" panose="02070309020205020404" charset="0"/>
                <a:ea typeface="楷体" panose="02010609060101010101" pitchFamily="49" charset="-122"/>
              </a:rPr>
              <a:t>无缝</a:t>
            </a:r>
            <a:r>
              <a:rPr lang="zh-CN" altLang="en-US" sz="1200" b="0" i="1" dirty="0">
                <a:solidFill>
                  <a:schemeClr val="tx1"/>
                </a:solidFill>
                <a:latin typeface="Courier New" panose="02070309020205020404" charset="0"/>
                <a:ea typeface="楷体" panose="02010609060101010101" pitchFamily="49" charset="-122"/>
              </a:rPr>
              <a:t>整合</a:t>
            </a:r>
            <a:r>
              <a:rPr lang="zh-CN" altLang="en-US" sz="1200" b="0" i="1" dirty="0" smtClean="0">
                <a:solidFill>
                  <a:schemeClr val="tx1"/>
                </a:solidFill>
                <a:latin typeface="Courier New" panose="02070309020205020404" charset="0"/>
                <a:ea typeface="楷体" panose="02010609060101010101" pitchFamily="49" charset="-122"/>
              </a:rPr>
              <a:t>，换句话说，</a:t>
            </a:r>
            <a:r>
              <a:rPr lang="zh-CN" altLang="en-US" sz="1200" b="0" i="1" dirty="0">
                <a:solidFill>
                  <a:schemeClr val="tx1"/>
                </a:solidFill>
                <a:latin typeface="Courier New" panose="02070309020205020404" charset="0"/>
                <a:ea typeface="楷体" panose="02010609060101010101" pitchFamily="49" charset="-122"/>
              </a:rPr>
              <a:t>我们可以对实时处理出来的中间数据，立即在程序中无缝进行延迟批处理、交互式查询等操作。这个特点大大增强了</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的优势和功能</a:t>
            </a:r>
            <a:r>
              <a:rPr lang="zh-CN" altLang="en-US" sz="1200" b="0" i="1" dirty="0" smtClean="0">
                <a:solidFill>
                  <a:schemeClr val="tx1"/>
                </a:solidFill>
                <a:latin typeface="Courier New" panose="02070309020205020404" charset="0"/>
                <a:ea typeface="楷体" panose="02010609060101010101" pitchFamily="49" charset="-122"/>
              </a:rPr>
              <a:t>。</a:t>
            </a:r>
            <a:endParaRPr lang="zh-CN" altLang="en-US" sz="1200" b="0" i="1" dirty="0" smtClean="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zh-CN" altLang="en-US" sz="2200" b="1" dirty="0" smtClean="0">
              <a:solidFill>
                <a:srgbClr val="FFFFFF"/>
              </a:solidFill>
            </a:endParaRPr>
          </a:p>
        </p:txBody>
      </p:sp>
      <p:sp>
        <p:nvSpPr>
          <p:cNvPr id="6" name="Rectangle 2"/>
          <p:cNvSpPr txBox="1">
            <a:spLocks noChangeArrowheads="1"/>
          </p:cNvSpPr>
          <p:nvPr/>
        </p:nvSpPr>
        <p:spPr bwMode="auto">
          <a:xfrm>
            <a:off x="660400" y="1229995"/>
            <a:ext cx="7894320" cy="358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rPr>
              <a:t>对于</a:t>
            </a:r>
            <a:r>
              <a:rPr lang="en-US" altLang="zh-CN" sz="1200" i="1" dirty="0">
                <a:solidFill>
                  <a:schemeClr val="tx1"/>
                </a:solidFill>
                <a:latin typeface="Courier New" panose="02070309020205020404" charset="0"/>
                <a:ea typeface="楷体" panose="02010609060101010101" pitchFamily="49" charset="-122"/>
              </a:rPr>
              <a:t>Storm</a:t>
            </a:r>
            <a:r>
              <a:rPr lang="zh-CN" altLang="en-US" sz="1200" i="1" dirty="0">
                <a:solidFill>
                  <a:schemeClr val="tx1"/>
                </a:solidFill>
                <a:latin typeface="Courier New" panose="02070309020205020404" charset="0"/>
                <a:ea typeface="楷体" panose="02010609060101010101" pitchFamily="49" charset="-122"/>
              </a:rPr>
              <a:t>来说：</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1</a:t>
            </a:r>
            <a:r>
              <a:rPr lang="zh-CN" altLang="en-US" sz="1200" b="0" i="1" dirty="0">
                <a:solidFill>
                  <a:schemeClr val="tx1"/>
                </a:solidFill>
                <a:latin typeface="Courier New" panose="02070309020205020404" charset="0"/>
                <a:ea typeface="楷体" panose="02010609060101010101" pitchFamily="49" charset="-122"/>
              </a:rPr>
              <a:t>、建议</a:t>
            </a:r>
            <a:r>
              <a:rPr lang="zh-CN" altLang="en-US" sz="1200" b="0" i="1" dirty="0" smtClean="0">
                <a:solidFill>
                  <a:schemeClr val="tx1"/>
                </a:solidFill>
                <a:latin typeface="Courier New" panose="02070309020205020404" charset="0"/>
                <a:ea typeface="楷体" panose="02010609060101010101" pitchFamily="49" charset="-122"/>
              </a:rPr>
              <a:t>在需要</a:t>
            </a:r>
            <a:r>
              <a:rPr lang="zh-CN" altLang="en-US" sz="1200" b="0" i="1" dirty="0">
                <a:solidFill>
                  <a:schemeClr val="tx1"/>
                </a:solidFill>
                <a:latin typeface="Courier New" panose="02070309020205020404" charset="0"/>
                <a:ea typeface="楷体" panose="02010609060101010101" pitchFamily="49" charset="-122"/>
              </a:rPr>
              <a:t>纯实时，不能忍受</a:t>
            </a:r>
            <a:r>
              <a:rPr lang="en-US" altLang="zh-CN" sz="1200" b="0" i="1" dirty="0">
                <a:solidFill>
                  <a:schemeClr val="tx1"/>
                </a:solidFill>
                <a:latin typeface="Courier New" panose="02070309020205020404" charset="0"/>
                <a:ea typeface="楷体" panose="02010609060101010101" pitchFamily="49" charset="-122"/>
              </a:rPr>
              <a:t>1</a:t>
            </a:r>
            <a:r>
              <a:rPr lang="zh-CN" altLang="en-US" sz="1200" b="0" i="1" dirty="0">
                <a:solidFill>
                  <a:schemeClr val="tx1"/>
                </a:solidFill>
                <a:latin typeface="Courier New" panose="02070309020205020404" charset="0"/>
                <a:ea typeface="楷体" panose="02010609060101010101" pitchFamily="49" charset="-122"/>
              </a:rPr>
              <a:t>秒以上延迟的场景下使用，比如</a:t>
            </a:r>
            <a:r>
              <a:rPr lang="zh-CN" altLang="en-US" sz="1200" b="0" i="1" dirty="0" smtClean="0">
                <a:solidFill>
                  <a:schemeClr val="tx1"/>
                </a:solidFill>
                <a:latin typeface="Courier New" panose="02070309020205020404" charset="0"/>
                <a:ea typeface="楷体" panose="02010609060101010101" pitchFamily="49" charset="-122"/>
              </a:rPr>
              <a:t>实时</a:t>
            </a:r>
            <a:r>
              <a:rPr lang="zh-CN" altLang="en-US" sz="1200" b="0" i="1" dirty="0">
                <a:solidFill>
                  <a:schemeClr val="tx1"/>
                </a:solidFill>
                <a:latin typeface="Courier New" panose="02070309020205020404" charset="0"/>
                <a:ea typeface="楷体" panose="02010609060101010101" pitchFamily="49" charset="-122"/>
              </a:rPr>
              <a:t>计算</a:t>
            </a:r>
            <a:r>
              <a:rPr lang="zh-CN" altLang="en-US" sz="1200" b="0" i="1" dirty="0" smtClean="0">
                <a:solidFill>
                  <a:schemeClr val="tx1"/>
                </a:solidFill>
                <a:latin typeface="Courier New" panose="02070309020205020404" charset="0"/>
                <a:ea typeface="楷体" panose="02010609060101010101" pitchFamily="49" charset="-122"/>
              </a:rPr>
              <a:t>系统</a:t>
            </a:r>
            <a:r>
              <a:rPr lang="zh-CN" altLang="en-US" sz="1200" b="0" i="1" dirty="0">
                <a:solidFill>
                  <a:schemeClr val="tx1"/>
                </a:solidFill>
                <a:latin typeface="Courier New" panose="02070309020205020404" charset="0"/>
                <a:ea typeface="楷体" panose="02010609060101010101" pitchFamily="49" charset="-122"/>
              </a:rPr>
              <a:t>，要求纯实时</a:t>
            </a:r>
            <a:r>
              <a:rPr lang="zh-CN" altLang="en-US" sz="1200" b="0" i="1" dirty="0" smtClean="0">
                <a:solidFill>
                  <a:schemeClr val="tx1"/>
                </a:solidFill>
                <a:latin typeface="Courier New" panose="02070309020205020404" charset="0"/>
                <a:ea typeface="楷体" panose="02010609060101010101" pitchFamily="49" charset="-122"/>
              </a:rPr>
              <a:t>进行交易</a:t>
            </a:r>
            <a:r>
              <a:rPr lang="zh-CN" altLang="en-US" sz="1200" b="0" i="1" dirty="0">
                <a:solidFill>
                  <a:schemeClr val="tx1"/>
                </a:solidFill>
                <a:latin typeface="Courier New" panose="02070309020205020404" charset="0"/>
                <a:ea typeface="楷体" panose="02010609060101010101" pitchFamily="49" charset="-122"/>
              </a:rPr>
              <a:t>和</a:t>
            </a:r>
            <a:r>
              <a:rPr lang="zh-CN" altLang="en-US" sz="1200" b="0" i="1" dirty="0" smtClean="0">
                <a:solidFill>
                  <a:schemeClr val="tx1"/>
                </a:solidFill>
                <a:latin typeface="Courier New" panose="02070309020205020404" charset="0"/>
                <a:ea typeface="楷体" panose="02010609060101010101" pitchFamily="49" charset="-122"/>
              </a:rPr>
              <a:t>分析时。</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2</a:t>
            </a:r>
            <a:r>
              <a:rPr lang="zh-CN" altLang="en-US" sz="1200" b="0" i="1" dirty="0" smtClean="0">
                <a:solidFill>
                  <a:schemeClr val="tx1"/>
                </a:solidFill>
                <a:latin typeface="Courier New" panose="02070309020205020404" charset="0"/>
                <a:ea typeface="楷体" panose="02010609060101010101" pitchFamily="49" charset="-122"/>
              </a:rPr>
              <a:t>、在实时</a:t>
            </a:r>
            <a:r>
              <a:rPr lang="zh-CN" altLang="en-US" sz="1200" b="0" i="1" dirty="0">
                <a:solidFill>
                  <a:schemeClr val="tx1"/>
                </a:solidFill>
                <a:latin typeface="Courier New" panose="02070309020205020404" charset="0"/>
                <a:ea typeface="楷体" panose="02010609060101010101" pitchFamily="49" charset="-122"/>
              </a:rPr>
              <a:t>计算的功能中，要求可靠的事务机制和可靠性机制，即数据的处理完全精准，一条也不能多，一条也不能少，也可以考虑使用</a:t>
            </a:r>
            <a:r>
              <a:rPr lang="en-US" altLang="zh-CN" sz="1200" b="0" i="1" dirty="0" smtClean="0">
                <a:solidFill>
                  <a:schemeClr val="tx1"/>
                </a:solidFill>
                <a:latin typeface="Courier New" panose="02070309020205020404" charset="0"/>
                <a:ea typeface="楷体" panose="02010609060101010101" pitchFamily="49" charset="-122"/>
              </a:rPr>
              <a:t>Storm</a:t>
            </a:r>
            <a:r>
              <a:rPr lang="zh-CN" altLang="en-US" sz="1200" b="0" i="1" dirty="0" smtClean="0">
                <a:solidFill>
                  <a:schemeClr val="tx1"/>
                </a:solidFill>
                <a:latin typeface="Courier New" panose="02070309020205020404" charset="0"/>
                <a:ea typeface="楷体" panose="02010609060101010101" pitchFamily="49" charset="-122"/>
              </a:rPr>
              <a:t>，但是</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也可以保证数据的不丢失。</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3</a:t>
            </a:r>
            <a:r>
              <a:rPr lang="zh-CN" altLang="en-US" sz="1200" b="0" i="1" dirty="0">
                <a:solidFill>
                  <a:schemeClr val="tx1"/>
                </a:solidFill>
                <a:latin typeface="Courier New" panose="02070309020205020404" charset="0"/>
                <a:ea typeface="楷体" panose="02010609060101010101" pitchFamily="49" charset="-122"/>
              </a:rPr>
              <a:t>、</a:t>
            </a:r>
            <a:r>
              <a:rPr lang="zh-CN" altLang="en-US" sz="1200" b="0" i="1" dirty="0" smtClean="0">
                <a:solidFill>
                  <a:schemeClr val="tx1"/>
                </a:solidFill>
                <a:latin typeface="Courier New" panose="02070309020205020404" charset="0"/>
                <a:ea typeface="楷体" panose="02010609060101010101" pitchFamily="49" charset="-122"/>
              </a:rPr>
              <a:t>如果我们需要考虑针对</a:t>
            </a:r>
            <a:r>
              <a:rPr lang="zh-CN" altLang="en-US" sz="1200" b="0" i="1" dirty="0">
                <a:solidFill>
                  <a:schemeClr val="tx1"/>
                </a:solidFill>
                <a:latin typeface="Courier New" panose="02070309020205020404" charset="0"/>
                <a:ea typeface="楷体" panose="02010609060101010101" pitchFamily="49" charset="-122"/>
              </a:rPr>
              <a:t>高峰低峰时间段，动态调整实时计算程序的并行度，以最大限度利用集群资源（通常是在小型公司，集群资源紧张的情况</a:t>
            </a:r>
            <a:r>
              <a:rPr lang="zh-CN" altLang="en-US" sz="1200" b="0" i="1" dirty="0" smtClean="0">
                <a:solidFill>
                  <a:schemeClr val="tx1"/>
                </a:solidFill>
                <a:latin typeface="Courier New" panose="02070309020205020404" charset="0"/>
                <a:ea typeface="楷体" panose="02010609060101010101" pitchFamily="49" charset="-122"/>
              </a:rPr>
              <a:t>），我们也</a:t>
            </a:r>
            <a:r>
              <a:rPr lang="zh-CN" altLang="en-US" sz="1200" b="0" i="1" dirty="0">
                <a:solidFill>
                  <a:schemeClr val="tx1"/>
                </a:solidFill>
                <a:latin typeface="Courier New" panose="02070309020205020404" charset="0"/>
                <a:ea typeface="楷体" panose="02010609060101010101" pitchFamily="49" charset="-122"/>
              </a:rPr>
              <a:t>可以考虑用</a:t>
            </a:r>
            <a:r>
              <a:rPr lang="en-US" altLang="zh-CN" sz="1200" b="0" i="1" dirty="0" smtClean="0">
                <a:solidFill>
                  <a:schemeClr val="tx1"/>
                </a:solidFill>
                <a:latin typeface="Courier New" panose="02070309020205020404" charset="0"/>
                <a:ea typeface="楷体" panose="02010609060101010101" pitchFamily="49" charset="-122"/>
              </a:rPr>
              <a:t>Storm</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rPr>
              <a:t>对于</a:t>
            </a:r>
            <a:r>
              <a:rPr lang="en-US" altLang="zh-CN" sz="1200" i="1" dirty="0">
                <a:solidFill>
                  <a:schemeClr val="tx1"/>
                </a:solidFill>
                <a:latin typeface="Courier New" panose="02070309020205020404" charset="0"/>
                <a:ea typeface="楷体" panose="02010609060101010101" pitchFamily="49" charset="-122"/>
              </a:rPr>
              <a:t>Spark Streaming</a:t>
            </a:r>
            <a:r>
              <a:rPr lang="zh-CN" altLang="en-US" sz="1200" i="1" dirty="0">
                <a:solidFill>
                  <a:schemeClr val="tx1"/>
                </a:solidFill>
                <a:latin typeface="Courier New" panose="02070309020205020404" charset="0"/>
                <a:ea typeface="楷体" panose="02010609060101010101" pitchFamily="49" charset="-122"/>
              </a:rPr>
              <a:t>来说：</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a:solidFill>
                  <a:schemeClr val="tx1"/>
                </a:solidFill>
                <a:latin typeface="Courier New" panose="02070309020205020404" charset="0"/>
                <a:ea typeface="楷体" panose="02010609060101010101" pitchFamily="49" charset="-122"/>
              </a:rPr>
              <a:t>1</a:t>
            </a:r>
            <a:r>
              <a:rPr lang="zh-CN" altLang="en-US" sz="1200" b="0" i="1" dirty="0" smtClean="0">
                <a:solidFill>
                  <a:schemeClr val="tx1"/>
                </a:solidFill>
                <a:latin typeface="Courier New" panose="02070309020205020404" charset="0"/>
                <a:ea typeface="楷体" panose="02010609060101010101" pitchFamily="49" charset="-122"/>
              </a:rPr>
              <a:t>、不满足上述</a:t>
            </a:r>
            <a:r>
              <a:rPr lang="en-US" altLang="zh-CN" sz="1200" b="0" i="1" dirty="0" smtClean="0">
                <a:solidFill>
                  <a:schemeClr val="tx1"/>
                </a:solidFill>
                <a:latin typeface="Courier New" panose="02070309020205020404" charset="0"/>
                <a:ea typeface="楷体" panose="02010609060101010101" pitchFamily="49" charset="-122"/>
              </a:rPr>
              <a:t>3</a:t>
            </a:r>
            <a:r>
              <a:rPr lang="zh-CN" altLang="en-US" sz="1200" b="0" i="1" dirty="0">
                <a:solidFill>
                  <a:schemeClr val="tx1"/>
                </a:solidFill>
                <a:latin typeface="Courier New" panose="02070309020205020404" charset="0"/>
                <a:ea typeface="楷体" panose="02010609060101010101" pitchFamily="49" charset="-122"/>
              </a:rPr>
              <a:t>点</a:t>
            </a:r>
            <a:r>
              <a:rPr lang="zh-CN" altLang="en-US" sz="1200" b="0" i="1" dirty="0" smtClean="0">
                <a:solidFill>
                  <a:schemeClr val="tx1"/>
                </a:solidFill>
                <a:latin typeface="Courier New" panose="02070309020205020404" charset="0"/>
                <a:ea typeface="楷体" panose="02010609060101010101" pitchFamily="49" charset="-122"/>
              </a:rPr>
              <a:t>要求的话，我们可以考虑使用</a:t>
            </a:r>
            <a:r>
              <a:rPr lang="en-US" altLang="zh-CN" sz="1200" b="0" i="1" dirty="0" smtClean="0">
                <a:solidFill>
                  <a:schemeClr val="tx1"/>
                </a:solidFill>
                <a:latin typeface="Courier New" panose="02070309020205020404" charset="0"/>
                <a:ea typeface="楷体" panose="02010609060101010101" pitchFamily="49" charset="-122"/>
              </a:rPr>
              <a:t>Spark Streaming</a:t>
            </a:r>
            <a:r>
              <a:rPr lang="zh-CN" altLang="en-US" sz="1200" b="0" i="1" dirty="0" smtClean="0">
                <a:solidFill>
                  <a:schemeClr val="tx1"/>
                </a:solidFill>
                <a:latin typeface="Courier New" panose="02070309020205020404" charset="0"/>
                <a:ea typeface="楷体" panose="02010609060101010101" pitchFamily="49" charset="-122"/>
              </a:rPr>
              <a:t>来进行实时计算。</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b="0" i="1" dirty="0" smtClean="0">
                <a:solidFill>
                  <a:schemeClr val="tx1"/>
                </a:solidFill>
                <a:latin typeface="Courier New" panose="02070309020205020404" charset="0"/>
                <a:ea typeface="楷体" panose="02010609060101010101" pitchFamily="49" charset="-122"/>
              </a:rPr>
              <a:t>2</a:t>
            </a:r>
            <a:r>
              <a:rPr lang="zh-CN" altLang="en-US" sz="1200" b="0" i="1" dirty="0">
                <a:solidFill>
                  <a:schemeClr val="tx1"/>
                </a:solidFill>
                <a:latin typeface="Courier New" panose="02070309020205020404" charset="0"/>
                <a:ea typeface="楷体" panose="02010609060101010101" pitchFamily="49" charset="-122"/>
              </a:rPr>
              <a:t>、考虑使用</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最主要的一个因素，应该是针对整个项目进行宏观的考虑，即，如果一个项目除了实时计算之外，还包括了离线批处理、交互式</a:t>
            </a:r>
            <a:r>
              <a:rPr lang="zh-CN" altLang="en-US" sz="1200" b="0" i="1" dirty="0" smtClean="0">
                <a:solidFill>
                  <a:schemeClr val="tx1"/>
                </a:solidFill>
                <a:latin typeface="Courier New" panose="02070309020205020404" charset="0"/>
                <a:ea typeface="楷体" panose="02010609060101010101" pitchFamily="49" charset="-122"/>
              </a:rPr>
              <a:t>查询、图计算和</a:t>
            </a:r>
            <a:r>
              <a:rPr lang="en-US" altLang="zh-CN" sz="1200" b="0" i="1" dirty="0" smtClean="0">
                <a:solidFill>
                  <a:schemeClr val="tx1"/>
                </a:solidFill>
                <a:latin typeface="Courier New" panose="02070309020205020404" charset="0"/>
                <a:ea typeface="楷体" panose="02010609060101010101" pitchFamily="49" charset="-122"/>
              </a:rPr>
              <a:t>MLIB</a:t>
            </a:r>
            <a:r>
              <a:rPr lang="zh-CN" altLang="en-US" sz="1200" b="0" i="1" dirty="0" smtClean="0">
                <a:solidFill>
                  <a:schemeClr val="tx1"/>
                </a:solidFill>
                <a:latin typeface="Courier New" panose="02070309020205020404" charset="0"/>
                <a:ea typeface="楷体" panose="02010609060101010101" pitchFamily="49" charset="-122"/>
              </a:rPr>
              <a:t>机器学习等</a:t>
            </a:r>
            <a:r>
              <a:rPr lang="zh-CN" altLang="en-US" sz="1200" b="0" i="1" dirty="0">
                <a:solidFill>
                  <a:schemeClr val="tx1"/>
                </a:solidFill>
                <a:latin typeface="Courier New" panose="02070309020205020404" charset="0"/>
                <a:ea typeface="楷体" panose="02010609060101010101" pitchFamily="49" charset="-122"/>
              </a:rPr>
              <a:t>业务功能，而且实时计算中，可能还会牵扯到高延迟批处理、交互式查询等功能，那么就应该首选</a:t>
            </a:r>
            <a:r>
              <a:rPr lang="en-US" altLang="zh-CN" sz="1200" b="0" i="1" dirty="0">
                <a:solidFill>
                  <a:schemeClr val="tx1"/>
                </a:solidFill>
                <a:latin typeface="Courier New" panose="02070309020205020404" charset="0"/>
                <a:ea typeface="楷体" panose="02010609060101010101" pitchFamily="49" charset="-122"/>
              </a:rPr>
              <a:t>Spark</a:t>
            </a:r>
            <a:r>
              <a:rPr lang="zh-CN" altLang="en-US" sz="1200" b="0" i="1" dirty="0">
                <a:solidFill>
                  <a:schemeClr val="tx1"/>
                </a:solidFill>
                <a:latin typeface="Courier New" panose="02070309020205020404" charset="0"/>
                <a:ea typeface="楷体" panose="02010609060101010101" pitchFamily="49" charset="-122"/>
              </a:rPr>
              <a:t>生态，用</a:t>
            </a:r>
            <a:r>
              <a:rPr lang="en-US" altLang="zh-CN" sz="1200" b="0" i="1" dirty="0">
                <a:solidFill>
                  <a:schemeClr val="tx1"/>
                </a:solidFill>
                <a:latin typeface="Courier New" panose="02070309020205020404" charset="0"/>
                <a:ea typeface="楷体" panose="02010609060101010101" pitchFamily="49" charset="-122"/>
              </a:rPr>
              <a:t>Spark Core</a:t>
            </a:r>
            <a:r>
              <a:rPr lang="zh-CN" altLang="en-US" sz="1200" b="0" i="1" dirty="0">
                <a:solidFill>
                  <a:schemeClr val="tx1"/>
                </a:solidFill>
                <a:latin typeface="Courier New" panose="02070309020205020404" charset="0"/>
                <a:ea typeface="楷体" panose="02010609060101010101" pitchFamily="49" charset="-122"/>
              </a:rPr>
              <a:t>开发离线批处理，用</a:t>
            </a:r>
            <a:r>
              <a:rPr lang="en-US" altLang="zh-CN" sz="1200" b="0" i="1" dirty="0">
                <a:solidFill>
                  <a:schemeClr val="tx1"/>
                </a:solidFill>
                <a:latin typeface="Courier New" panose="02070309020205020404" charset="0"/>
                <a:ea typeface="楷体" panose="02010609060101010101" pitchFamily="49" charset="-122"/>
              </a:rPr>
              <a:t>Spark SQL</a:t>
            </a:r>
            <a:r>
              <a:rPr lang="zh-CN" altLang="en-US" sz="1200" b="0" i="1" dirty="0">
                <a:solidFill>
                  <a:schemeClr val="tx1"/>
                </a:solidFill>
                <a:latin typeface="Courier New" panose="02070309020205020404" charset="0"/>
                <a:ea typeface="楷体" panose="02010609060101010101" pitchFamily="49" charset="-122"/>
              </a:rPr>
              <a:t>开发交互式查询，用</a:t>
            </a:r>
            <a:r>
              <a:rPr lang="en-US" altLang="zh-CN" sz="1200" b="0" i="1" dirty="0">
                <a:solidFill>
                  <a:schemeClr val="tx1"/>
                </a:solidFill>
                <a:latin typeface="Courier New" panose="02070309020205020404" charset="0"/>
                <a:ea typeface="楷体" panose="02010609060101010101" pitchFamily="49" charset="-122"/>
              </a:rPr>
              <a:t>Spark Streaming</a:t>
            </a:r>
            <a:r>
              <a:rPr lang="zh-CN" altLang="en-US" sz="1200" b="0" i="1" dirty="0">
                <a:solidFill>
                  <a:schemeClr val="tx1"/>
                </a:solidFill>
                <a:latin typeface="Courier New" panose="02070309020205020404" charset="0"/>
                <a:ea typeface="楷体" panose="02010609060101010101" pitchFamily="49" charset="-122"/>
              </a:rPr>
              <a:t>开发实时计算，三者可以无缝整合，给系统提供非常高的可扩展性</a:t>
            </a:r>
            <a:r>
              <a:rPr lang="zh-CN" altLang="en-US" sz="1200" b="0" i="1" dirty="0" smtClean="0">
                <a:solidFill>
                  <a:schemeClr val="tx1"/>
                </a:solidFill>
                <a:latin typeface="Courier New" panose="02070309020205020404" charset="0"/>
                <a:ea typeface="楷体" panose="02010609060101010101" pitchFamily="49" charset="-122"/>
              </a:rPr>
              <a:t>。</a:t>
            </a:r>
            <a:endParaRPr lang="zh-CN" altLang="en-US" sz="1200" b="0" i="1" dirty="0" smtClean="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b="1" i="1" dirty="0">
                <a:solidFill>
                  <a:schemeClr val="bg1"/>
                </a:solidFill>
                <a:latin typeface="Courier New" panose="02070309020205020404" charset="0"/>
                <a:ea typeface="楷体" panose="02010609060101010101" pitchFamily="49" charset="-122"/>
                <a:sym typeface="+mn-ea"/>
              </a:rPr>
              <a:t>与其它流式框的对比分析</a:t>
            </a:r>
            <a:endParaRPr lang="en-US" altLang="zh-CN" sz="2200" b="1" dirty="0" smtClean="0">
              <a:solidFill>
                <a:srgbClr val="FFFFFF"/>
              </a:solidFill>
            </a:endParaRPr>
          </a:p>
        </p:txBody>
      </p:sp>
      <p:sp>
        <p:nvSpPr>
          <p:cNvPr id="6" name="Rectangle 2"/>
          <p:cNvSpPr txBox="1">
            <a:spLocks noChangeArrowheads="1"/>
          </p:cNvSpPr>
          <p:nvPr/>
        </p:nvSpPr>
        <p:spPr bwMode="auto">
          <a:xfrm>
            <a:off x="721995" y="1269365"/>
            <a:ext cx="7648575" cy="390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50000"/>
              </a:lnSpc>
              <a:buNone/>
            </a:pPr>
            <a:r>
              <a:rPr lang="zh-CN" altLang="en-US" sz="1300" i="1" dirty="0" smtClean="0">
                <a:solidFill>
                  <a:schemeClr val="tx1"/>
                </a:solidFill>
                <a:latin typeface="Courier New" panose="02070309020205020404" charset="0"/>
                <a:ea typeface="楷体" panose="02010609060101010101" pitchFamily="49" charset="-122"/>
              </a:rPr>
              <a:t>对于</a:t>
            </a:r>
            <a:r>
              <a:rPr lang="en-US" altLang="zh-CN" sz="1300" i="1" dirty="0" err="1">
                <a:solidFill>
                  <a:schemeClr val="tx1"/>
                </a:solidFill>
                <a:latin typeface="Courier New" panose="02070309020205020404" charset="0"/>
                <a:ea typeface="楷体" panose="02010609060101010101" pitchFamily="49" charset="-122"/>
              </a:rPr>
              <a:t>Flink</a:t>
            </a:r>
            <a:r>
              <a:rPr lang="zh-CN" altLang="en-US" sz="1300" i="1" dirty="0" smtClean="0">
                <a:solidFill>
                  <a:schemeClr val="tx1"/>
                </a:solidFill>
                <a:latin typeface="Courier New" panose="02070309020205020404" charset="0"/>
                <a:ea typeface="楷体" panose="02010609060101010101" pitchFamily="49" charset="-122"/>
              </a:rPr>
              <a:t>来说</a:t>
            </a:r>
            <a:r>
              <a:rPr lang="zh-CN" altLang="en-US" sz="1300" i="1" dirty="0">
                <a:solidFill>
                  <a:schemeClr val="tx1"/>
                </a:solidFill>
                <a:latin typeface="Courier New" panose="02070309020205020404" charset="0"/>
                <a:ea typeface="楷体" panose="02010609060101010101" pitchFamily="49" charset="-122"/>
              </a:rPr>
              <a:t>：</a:t>
            </a:r>
            <a:endParaRPr lang="zh-CN" altLang="en-US" sz="130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支持高吞吐、低延迟、高性能的流处理</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支持带有事件时间的窗口（</a:t>
            </a:r>
            <a:r>
              <a:rPr lang="en-US" altLang="zh-CN" sz="1300" b="0" i="1" dirty="0">
                <a:solidFill>
                  <a:schemeClr val="tx1"/>
                </a:solidFill>
                <a:latin typeface="Courier New" panose="02070309020205020404" charset="0"/>
                <a:ea typeface="楷体" panose="02010609060101010101" pitchFamily="49" charset="-122"/>
              </a:rPr>
              <a:t>Window</a:t>
            </a:r>
            <a:r>
              <a:rPr lang="zh-CN" altLang="en-US" sz="1300" b="0" i="1" dirty="0">
                <a:solidFill>
                  <a:schemeClr val="tx1"/>
                </a:solidFill>
                <a:latin typeface="Courier New" panose="02070309020205020404" charset="0"/>
                <a:ea typeface="楷体" panose="02010609060101010101" pitchFamily="49" charset="-122"/>
              </a:rPr>
              <a:t>）操作</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支持有状态计算的</a:t>
            </a:r>
            <a:r>
              <a:rPr lang="en-US" altLang="zh-CN" sz="1300" b="0" i="1" dirty="0">
                <a:solidFill>
                  <a:schemeClr val="tx1"/>
                </a:solidFill>
                <a:latin typeface="Courier New" panose="02070309020205020404" charset="0"/>
                <a:ea typeface="楷体" panose="02010609060101010101" pitchFamily="49" charset="-122"/>
              </a:rPr>
              <a:t>Exactly-once</a:t>
            </a:r>
            <a:r>
              <a:rPr lang="zh-CN" altLang="en-US" sz="1300" b="0" i="1" dirty="0">
                <a:solidFill>
                  <a:schemeClr val="tx1"/>
                </a:solidFill>
                <a:latin typeface="Courier New" panose="02070309020205020404" charset="0"/>
                <a:ea typeface="楷体" panose="02010609060101010101" pitchFamily="49" charset="-122"/>
              </a:rPr>
              <a:t>语义</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支持高度灵活的窗口（</a:t>
            </a:r>
            <a:r>
              <a:rPr lang="en-US" altLang="zh-CN" sz="1300" b="0" i="1" dirty="0">
                <a:solidFill>
                  <a:schemeClr val="tx1"/>
                </a:solidFill>
                <a:latin typeface="Courier New" panose="02070309020205020404" charset="0"/>
                <a:ea typeface="楷体" panose="02010609060101010101" pitchFamily="49" charset="-122"/>
              </a:rPr>
              <a:t>Window</a:t>
            </a:r>
            <a:r>
              <a:rPr lang="zh-CN" altLang="en-US" sz="1300" b="0" i="1" dirty="0">
                <a:solidFill>
                  <a:schemeClr val="tx1"/>
                </a:solidFill>
                <a:latin typeface="Courier New" panose="02070309020205020404" charset="0"/>
                <a:ea typeface="楷体" panose="02010609060101010101" pitchFamily="49" charset="-122"/>
              </a:rPr>
              <a:t>）操作，支持基于</a:t>
            </a:r>
            <a:r>
              <a:rPr lang="en-US" altLang="zh-CN" sz="1300" b="0" i="1" dirty="0">
                <a:solidFill>
                  <a:schemeClr val="tx1"/>
                </a:solidFill>
                <a:latin typeface="Courier New" panose="02070309020205020404" charset="0"/>
                <a:ea typeface="楷体" panose="02010609060101010101" pitchFamily="49" charset="-122"/>
              </a:rPr>
              <a:t>time</a:t>
            </a:r>
            <a:r>
              <a:rPr lang="zh-CN" altLang="en-US" sz="1300" b="0" i="1" dirty="0">
                <a:solidFill>
                  <a:schemeClr val="tx1"/>
                </a:solidFill>
                <a:latin typeface="Courier New" panose="02070309020205020404" charset="0"/>
                <a:ea typeface="楷体" panose="02010609060101010101" pitchFamily="49" charset="-122"/>
              </a:rPr>
              <a:t>、</a:t>
            </a:r>
            <a:r>
              <a:rPr lang="en-US" altLang="zh-CN" sz="1300" b="0" i="1" dirty="0">
                <a:solidFill>
                  <a:schemeClr val="tx1"/>
                </a:solidFill>
                <a:latin typeface="Courier New" panose="02070309020205020404" charset="0"/>
                <a:ea typeface="楷体" panose="02010609060101010101" pitchFamily="49" charset="-122"/>
              </a:rPr>
              <a:t>count</a:t>
            </a:r>
            <a:r>
              <a:rPr lang="zh-CN" altLang="en-US" sz="1300" b="0" i="1" dirty="0">
                <a:solidFill>
                  <a:schemeClr val="tx1"/>
                </a:solidFill>
                <a:latin typeface="Courier New" panose="02070309020205020404" charset="0"/>
                <a:ea typeface="楷体" panose="02010609060101010101" pitchFamily="49" charset="-122"/>
              </a:rPr>
              <a:t>、</a:t>
            </a:r>
            <a:r>
              <a:rPr lang="en-US" altLang="zh-CN" sz="1300" b="0" i="1" dirty="0">
                <a:solidFill>
                  <a:schemeClr val="tx1"/>
                </a:solidFill>
                <a:latin typeface="Courier New" panose="02070309020205020404" charset="0"/>
                <a:ea typeface="楷体" panose="02010609060101010101" pitchFamily="49" charset="-122"/>
              </a:rPr>
              <a:t>session</a:t>
            </a:r>
            <a:r>
              <a:rPr lang="zh-CN" altLang="en-US" sz="1300" b="0" i="1" dirty="0">
                <a:solidFill>
                  <a:schemeClr val="tx1"/>
                </a:solidFill>
                <a:latin typeface="Courier New" panose="02070309020205020404" charset="0"/>
                <a:ea typeface="楷体" panose="02010609060101010101" pitchFamily="49" charset="-122"/>
              </a:rPr>
              <a:t>，以及</a:t>
            </a:r>
            <a:r>
              <a:rPr lang="en-US" altLang="zh-CN" sz="1300" b="0" i="1" dirty="0">
                <a:solidFill>
                  <a:schemeClr val="tx1"/>
                </a:solidFill>
                <a:latin typeface="Courier New" panose="02070309020205020404" charset="0"/>
                <a:ea typeface="楷体" panose="02010609060101010101" pitchFamily="49" charset="-122"/>
              </a:rPr>
              <a:t>data-driven</a:t>
            </a:r>
            <a:r>
              <a:rPr lang="zh-CN" altLang="en-US" sz="1300" b="0" i="1" dirty="0">
                <a:solidFill>
                  <a:schemeClr val="tx1"/>
                </a:solidFill>
                <a:latin typeface="Courier New" panose="02070309020205020404" charset="0"/>
                <a:ea typeface="楷体" panose="02010609060101010101" pitchFamily="49" charset="-122"/>
              </a:rPr>
              <a:t>的窗口操作</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支持具有</a:t>
            </a:r>
            <a:r>
              <a:rPr lang="en-US" altLang="zh-CN" sz="1300" b="0" i="1" dirty="0">
                <a:solidFill>
                  <a:schemeClr val="tx1"/>
                </a:solidFill>
                <a:latin typeface="Courier New" panose="02070309020205020404" charset="0"/>
                <a:ea typeface="楷体" panose="02010609060101010101" pitchFamily="49" charset="-122"/>
              </a:rPr>
              <a:t>Backpressure</a:t>
            </a:r>
            <a:r>
              <a:rPr lang="zh-CN" altLang="en-US" sz="1300" b="0" i="1" dirty="0">
                <a:solidFill>
                  <a:schemeClr val="tx1"/>
                </a:solidFill>
                <a:latin typeface="Courier New" panose="02070309020205020404" charset="0"/>
                <a:ea typeface="楷体" panose="02010609060101010101" pitchFamily="49" charset="-122"/>
              </a:rPr>
              <a:t>功能的持续流模型</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支持基于轻量级分布式快照（</a:t>
            </a:r>
            <a:r>
              <a:rPr lang="en-US" altLang="zh-CN" sz="1300" b="0" i="1" dirty="0">
                <a:solidFill>
                  <a:schemeClr val="tx1"/>
                </a:solidFill>
                <a:latin typeface="Courier New" panose="02070309020205020404" charset="0"/>
                <a:ea typeface="楷体" panose="02010609060101010101" pitchFamily="49" charset="-122"/>
              </a:rPr>
              <a:t>Snapshot</a:t>
            </a:r>
            <a:r>
              <a:rPr lang="zh-CN" altLang="en-US" sz="1300" b="0" i="1" dirty="0">
                <a:solidFill>
                  <a:schemeClr val="tx1"/>
                </a:solidFill>
                <a:latin typeface="Courier New" panose="02070309020205020404" charset="0"/>
                <a:ea typeface="楷体" panose="02010609060101010101" pitchFamily="49" charset="-122"/>
              </a:rPr>
              <a:t>）实现的容错</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一个运行时同时支持</a:t>
            </a:r>
            <a:r>
              <a:rPr lang="en-US" altLang="zh-CN" sz="1300" b="0" i="1" dirty="0">
                <a:solidFill>
                  <a:schemeClr val="tx1"/>
                </a:solidFill>
                <a:latin typeface="Courier New" panose="02070309020205020404" charset="0"/>
                <a:ea typeface="楷体" panose="02010609060101010101" pitchFamily="49" charset="-122"/>
              </a:rPr>
              <a:t>Batch on Streaming</a:t>
            </a:r>
            <a:r>
              <a:rPr lang="zh-CN" altLang="en-US" sz="1300" b="0" i="1" dirty="0">
                <a:solidFill>
                  <a:schemeClr val="tx1"/>
                </a:solidFill>
                <a:latin typeface="Courier New" panose="02070309020205020404" charset="0"/>
                <a:ea typeface="楷体" panose="02010609060101010101" pitchFamily="49" charset="-122"/>
              </a:rPr>
              <a:t>处理和</a:t>
            </a:r>
            <a:r>
              <a:rPr lang="en-US" altLang="zh-CN" sz="1300" b="0" i="1" dirty="0">
                <a:solidFill>
                  <a:schemeClr val="tx1"/>
                </a:solidFill>
                <a:latin typeface="Courier New" panose="02070309020205020404" charset="0"/>
                <a:ea typeface="楷体" panose="02010609060101010101" pitchFamily="49" charset="-122"/>
              </a:rPr>
              <a:t>Streaming</a:t>
            </a:r>
            <a:r>
              <a:rPr lang="zh-CN" altLang="en-US" sz="1300" b="0" i="1" dirty="0">
                <a:solidFill>
                  <a:schemeClr val="tx1"/>
                </a:solidFill>
                <a:latin typeface="Courier New" panose="02070309020205020404" charset="0"/>
                <a:ea typeface="楷体" panose="02010609060101010101" pitchFamily="49" charset="-122"/>
              </a:rPr>
              <a:t>处理</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en-US" altLang="zh-CN" sz="1300" b="0" i="1" dirty="0" err="1">
                <a:solidFill>
                  <a:schemeClr val="tx1"/>
                </a:solidFill>
                <a:latin typeface="Courier New" panose="02070309020205020404" charset="0"/>
                <a:ea typeface="楷体" panose="02010609060101010101" pitchFamily="49" charset="-122"/>
              </a:rPr>
              <a:t>Flink</a:t>
            </a:r>
            <a:r>
              <a:rPr lang="zh-CN" altLang="en-US" sz="1300" b="0" i="1" dirty="0">
                <a:solidFill>
                  <a:schemeClr val="tx1"/>
                </a:solidFill>
                <a:latin typeface="Courier New" panose="02070309020205020404" charset="0"/>
                <a:ea typeface="楷体" panose="02010609060101010101" pitchFamily="49" charset="-122"/>
              </a:rPr>
              <a:t>在</a:t>
            </a:r>
            <a:r>
              <a:rPr lang="en-US" altLang="zh-CN" sz="1300" b="0" i="1" dirty="0">
                <a:solidFill>
                  <a:schemeClr val="tx1"/>
                </a:solidFill>
                <a:latin typeface="Courier New" panose="02070309020205020404" charset="0"/>
                <a:ea typeface="楷体" panose="02010609060101010101" pitchFamily="49" charset="-122"/>
              </a:rPr>
              <a:t>JVM</a:t>
            </a:r>
            <a:r>
              <a:rPr lang="zh-CN" altLang="en-US" sz="1300" b="0" i="1" dirty="0">
                <a:solidFill>
                  <a:schemeClr val="tx1"/>
                </a:solidFill>
                <a:latin typeface="Courier New" panose="02070309020205020404" charset="0"/>
                <a:ea typeface="楷体" panose="02010609060101010101" pitchFamily="49" charset="-122"/>
              </a:rPr>
              <a:t>内部实现了自己的内存管理</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支持迭代计算</a:t>
            </a:r>
            <a:endParaRPr lang="zh-CN" altLang="en-US" sz="1300" b="0" i="1" dirty="0">
              <a:solidFill>
                <a:schemeClr val="tx1"/>
              </a:solidFill>
              <a:latin typeface="Courier New" panose="02070309020205020404" charset="0"/>
              <a:ea typeface="楷体" panose="02010609060101010101" pitchFamily="49" charset="-122"/>
            </a:endParaRPr>
          </a:p>
          <a:p>
            <a:pPr marL="228600" indent="-228600" algn="l">
              <a:lnSpc>
                <a:spcPct val="150000"/>
              </a:lnSpc>
              <a:buFont typeface="+mj-lt"/>
              <a:buAutoNum type="alphaUcPeriod"/>
            </a:pPr>
            <a:r>
              <a:rPr lang="zh-CN" altLang="en-US" sz="1300" b="0" i="1" dirty="0">
                <a:solidFill>
                  <a:schemeClr val="tx1"/>
                </a:solidFill>
                <a:latin typeface="Courier New" panose="02070309020205020404" charset="0"/>
                <a:ea typeface="楷体" panose="02010609060101010101" pitchFamily="49" charset="-122"/>
              </a:rPr>
              <a:t>支持程序自动优化：避免特定情况下</a:t>
            </a:r>
            <a:r>
              <a:rPr lang="en-US" altLang="zh-CN" sz="1300" b="0" i="1" dirty="0">
                <a:solidFill>
                  <a:schemeClr val="tx1"/>
                </a:solidFill>
                <a:latin typeface="Courier New" panose="02070309020205020404" charset="0"/>
                <a:ea typeface="楷体" panose="02010609060101010101" pitchFamily="49" charset="-122"/>
              </a:rPr>
              <a:t>Shuffle</a:t>
            </a:r>
            <a:r>
              <a:rPr lang="zh-CN" altLang="en-US" sz="1300" b="0" i="1" dirty="0">
                <a:solidFill>
                  <a:schemeClr val="tx1"/>
                </a:solidFill>
                <a:latin typeface="Courier New" panose="02070309020205020404" charset="0"/>
                <a:ea typeface="楷体" panose="02010609060101010101" pitchFamily="49" charset="-122"/>
              </a:rPr>
              <a:t>、排序等昂贵操作，中间结果有必要进行缓存</a:t>
            </a:r>
            <a:endParaRPr lang="zh-CN" altLang="en-US" sz="1300" b="0" i="1" dirty="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实时案例实战</a:t>
            </a:r>
            <a:endParaRPr lang="en-US"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691005"/>
            <a:ext cx="7474585" cy="3491865"/>
          </a:xfrm>
          <a:prstGeom prst="rect">
            <a:avLst/>
          </a:prstGeom>
          <a:noFill/>
        </p:spPr>
        <p:txBody>
          <a:bodyPr wrap="square" rtlCol="0">
            <a:spAutoFit/>
          </a:bodyPr>
          <a:p>
            <a:pPr algn="l">
              <a:lnSpc>
                <a:spcPct val="100000"/>
              </a:lnSpc>
              <a:buNone/>
            </a:pPr>
            <a:r>
              <a:rPr lang="en-US" altLang="zh-CN" sz="1300" dirty="0" smtClean="0">
                <a:solidFill>
                  <a:schemeClr val="tx1"/>
                </a:solidFill>
                <a:latin typeface="Courier New" panose="02070309020205020404" charset="0"/>
                <a:sym typeface="+mn-ea"/>
              </a:rPr>
              <a:t>1</a:t>
            </a:r>
            <a:r>
              <a:rPr lang="zh-CN" altLang="en-US" sz="1300" smtClean="0">
                <a:solidFill>
                  <a:schemeClr val="tx1"/>
                </a:solidFill>
                <a:latin typeface="Courier New" panose="02070309020205020404" charset="0"/>
                <a:sym typeface="+mn-ea"/>
              </a:rPr>
              <a:t>、案例实战</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Counts words in UTF8 encoded, '\n' delimited text received from the network every second.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Usage: NetworkWordCount &lt;hostname&gt; &lt;port&gt;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&lt;hostname&gt; and &lt;port&gt; describe the TCP server that Spark Streaming would connect to receive data.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To run this on your local machine, you need to first run a Netcat server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 nc -lk 9999`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and then run the example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 bin/run-example org.apache.spark.examples.streaming.NetworkWordCount localhost 9999` </a:t>
            </a:r>
            <a:endParaRPr lang="zh-CN" altLang="en-US" sz="1300" b="0" smtClean="0">
              <a:solidFill>
                <a:schemeClr val="tx1"/>
              </a:solidFill>
              <a:latin typeface="Courier New" panose="02070309020205020404" charset="0"/>
              <a:ea typeface="+mn-ea"/>
            </a:endParaRPr>
          </a:p>
          <a:p>
            <a:pPr algn="l">
              <a:lnSpc>
                <a:spcPct val="100000"/>
              </a:lnSpc>
              <a:buNone/>
            </a:pPr>
            <a:r>
              <a:rPr lang="zh-CN" altLang="en-US" sz="1300" smtClean="0">
                <a:solidFill>
                  <a:schemeClr val="tx1"/>
                </a:solidFill>
                <a:latin typeface="Courier New" panose="02070309020205020404" charset="0"/>
                <a:sym typeface="+mn-ea"/>
              </a:rPr>
              <a:t>*/  </a:t>
            </a:r>
            <a:endParaRPr lang="zh-CN" altLang="en-US" sz="1300" b="0" smtClean="0">
              <a:solidFill>
                <a:schemeClr val="tx1"/>
              </a:solidFill>
              <a:latin typeface="Courier New" panose="02070309020205020404" charset="0"/>
              <a:ea typeface="+mn-ea"/>
            </a:endParaRPr>
          </a:p>
          <a:p>
            <a:pPr algn="l">
              <a:lnSpc>
                <a:spcPct val="100000"/>
              </a:lnSpc>
              <a:buNone/>
            </a:pPr>
            <a:endParaRPr lang="zh-CN" altLang="en-US" sz="1300" b="0" smtClean="0">
              <a:solidFill>
                <a:schemeClr val="tx1"/>
              </a:solidFill>
              <a:latin typeface="Courier New" panose="02070309020205020404" charset="0"/>
              <a:ea typeface="+mn-ea"/>
              <a:cs typeface="Courier New" panose="02070309020205020404" charset="0"/>
            </a:endParaRPr>
          </a:p>
        </p:txBody>
      </p:sp>
      <p:sp>
        <p:nvSpPr>
          <p:cNvPr id="4" name="文本框 3"/>
          <p:cNvSpPr txBox="1"/>
          <p:nvPr/>
        </p:nvSpPr>
        <p:spPr>
          <a:xfrm>
            <a:off x="772795" y="1193165"/>
            <a:ext cx="5082540" cy="299085"/>
          </a:xfrm>
          <a:prstGeom prst="rect">
            <a:avLst/>
          </a:prstGeom>
          <a:noFill/>
        </p:spPr>
        <p:txBody>
          <a:bodyPr wrap="square" rtlCol="0">
            <a:spAutoFit/>
          </a:bodyPr>
          <a:p>
            <a:pPr marL="285750" indent="-285750">
              <a:buFont typeface="Wingdings" panose="05000000000000000000" charset="0"/>
              <a:buChar char="Ø"/>
            </a:pPr>
            <a:r>
              <a:rPr lang="zh-CN" altLang="en-US" b="1" i="1" dirty="0">
                <a:latin typeface="Courier New" panose="02070309020205020404" charset="0"/>
                <a:ea typeface="楷体" panose="02010609060101010101" pitchFamily="49" charset="-122"/>
                <a:sym typeface="+mn-ea"/>
              </a:rPr>
              <a:t>处理</a:t>
            </a:r>
            <a:r>
              <a:rPr lang="en-US" altLang="zh-CN" b="1" i="1" dirty="0">
                <a:latin typeface="Courier New" panose="02070309020205020404" charset="0"/>
                <a:ea typeface="楷体" panose="02010609060101010101" pitchFamily="49" charset="-122"/>
                <a:sym typeface="+mn-ea"/>
              </a:rPr>
              <a:t>TCP</a:t>
            </a:r>
            <a:r>
              <a:rPr lang="zh-CN" altLang="en-US" b="1" i="1" dirty="0">
                <a:latin typeface="Courier New" panose="02070309020205020404" charset="0"/>
                <a:ea typeface="楷体" panose="02010609060101010101" pitchFamily="49" charset="-122"/>
                <a:sym typeface="+mn-ea"/>
              </a:rPr>
              <a:t>数据的案例与解析</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en-US" altLang="zh-CN" sz="2200" b="1" i="1" dirty="0" err="1" smtClean="0">
              <a:solidFill>
                <a:schemeClr val="bg1"/>
              </a:solidFill>
              <a:latin typeface="Courier New" panose="02070309020205020404" charset="0"/>
              <a:ea typeface="楷体" panose="02010609060101010101" pitchFamily="49" charset="-122"/>
              <a:sym typeface="+mn-ea"/>
            </a:endParaRPr>
          </a:p>
        </p:txBody>
      </p:sp>
      <p:pic>
        <p:nvPicPr>
          <p:cNvPr id="5" name="图片 4" descr="StreamingContext和DStream原理剖析图"/>
          <p:cNvPicPr>
            <a:picLocks noChangeAspect="1"/>
          </p:cNvPicPr>
          <p:nvPr/>
        </p:nvPicPr>
        <p:blipFill>
          <a:blip r:embed="rId2"/>
          <a:stretch>
            <a:fillRect/>
          </a:stretch>
        </p:blipFill>
        <p:spPr>
          <a:xfrm>
            <a:off x="605790" y="1249045"/>
            <a:ext cx="6952615" cy="3744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zh-CN" altLang="en-US" sz="2200" b="1" dirty="0" smtClean="0">
              <a:solidFill>
                <a:srgbClr val="FFFFFF"/>
              </a:solidFill>
            </a:endParaRPr>
          </a:p>
        </p:txBody>
      </p:sp>
      <p:sp>
        <p:nvSpPr>
          <p:cNvPr id="2" name="文本框 1"/>
          <p:cNvSpPr txBox="1"/>
          <p:nvPr/>
        </p:nvSpPr>
        <p:spPr>
          <a:xfrm>
            <a:off x="721995" y="1989455"/>
            <a:ext cx="7610475" cy="2792095"/>
          </a:xfrm>
          <a:prstGeom prst="rect">
            <a:avLst/>
          </a:prstGeom>
          <a:noFill/>
        </p:spPr>
        <p:txBody>
          <a:bodyPr wrap="square" rtlCol="0">
            <a:spAutoFit/>
          </a:bodyPr>
          <a:p>
            <a:pPr>
              <a:buNone/>
            </a:pPr>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、在</a:t>
            </a:r>
            <a:r>
              <a:rPr lang="en-US" altLang="zh-CN" dirty="0" smtClean="0">
                <a:latin typeface="Courier New" panose="02070309020205020404" charset="0"/>
                <a:ea typeface="楷体" panose="02010609060101010101" pitchFamily="49" charset="-122"/>
                <a:sym typeface="+mn-ea"/>
              </a:rPr>
              <a:t>Spark</a:t>
            </a:r>
            <a:r>
              <a:rPr lang="zh-CN" altLang="en-US" dirty="0" smtClean="0">
                <a:latin typeface="Courier New" panose="02070309020205020404" charset="0"/>
                <a:ea typeface="楷体" panose="02010609060101010101" pitchFamily="49" charset="-122"/>
                <a:sym typeface="+mn-ea"/>
              </a:rPr>
              <a:t>中有</a:t>
            </a:r>
            <a:r>
              <a:rPr lang="zh-CN" altLang="en-US" dirty="0">
                <a:latin typeface="Courier New" panose="02070309020205020404" charset="0"/>
                <a:ea typeface="楷体" panose="02010609060101010101" pitchFamily="49" charset="-122"/>
                <a:sym typeface="+mn-ea"/>
              </a:rPr>
              <a:t>两种创建</a:t>
            </a:r>
            <a:r>
              <a:rPr lang="en-US" altLang="zh-CN" dirty="0" err="1">
                <a:latin typeface="Courier New" panose="02070309020205020404" charset="0"/>
                <a:ea typeface="楷体" panose="02010609060101010101" pitchFamily="49" charset="-122"/>
                <a:sym typeface="+mn-ea"/>
              </a:rPr>
              <a:t>StreamingContext</a:t>
            </a:r>
            <a:r>
              <a:rPr lang="zh-CN" altLang="en-US" dirty="0">
                <a:latin typeface="Courier New" panose="02070309020205020404" charset="0"/>
                <a:ea typeface="楷体" panose="02010609060101010101" pitchFamily="49" charset="-122"/>
                <a:sym typeface="+mn-ea"/>
              </a:rPr>
              <a:t>的方式：</a:t>
            </a:r>
            <a:endParaRPr lang="zh-CN" altLang="en-US" b="0" dirty="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）根据</a:t>
            </a:r>
            <a:r>
              <a:rPr lang="en-US" altLang="zh-CN" dirty="0" err="1" smtClean="0">
                <a:latin typeface="Courier New" panose="02070309020205020404" charset="0"/>
                <a:ea typeface="楷体" panose="02010609060101010101" pitchFamily="49" charset="-122"/>
                <a:sym typeface="+mn-ea"/>
              </a:rPr>
              <a:t>SparkConf</a:t>
            </a:r>
            <a:r>
              <a:rPr lang="zh-CN" altLang="en-US" dirty="0" smtClean="0">
                <a:latin typeface="Courier New" panose="02070309020205020404" charset="0"/>
                <a:ea typeface="楷体" panose="02010609060101010101" pitchFamily="49" charset="-122"/>
                <a:sym typeface="+mn-ea"/>
              </a:rPr>
              <a:t>进行创建</a:t>
            </a:r>
            <a:endParaRPr lang="zh-CN" altLang="en-US" b="0" dirty="0">
              <a:latin typeface="Courier New" panose="02070309020205020404" charset="0"/>
              <a:ea typeface="楷体" panose="02010609060101010101" pitchFamily="49" charset="-122"/>
            </a:endParaRPr>
          </a:p>
          <a:p>
            <a:pPr>
              <a:buNone/>
            </a:pPr>
            <a:r>
              <a:rPr lang="en-US" altLang="zh-CN" dirty="0" err="1">
                <a:latin typeface="Courier New" panose="02070309020205020404" charset="0"/>
                <a:ea typeface="楷体" panose="02010609060101010101" pitchFamily="49" charset="-122"/>
                <a:sym typeface="+mn-ea"/>
              </a:rPr>
              <a:t>val</a:t>
            </a:r>
            <a:r>
              <a:rPr lang="en-US" altLang="zh-CN" dirty="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conf</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SparkConf</a:t>
            </a:r>
            <a:r>
              <a:rPr lang="en-US" altLang="zh-CN" dirty="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setAppName</a:t>
            </a:r>
            <a:r>
              <a:rPr lang="en-US" altLang="zh-CN" dirty="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appname</a:t>
            </a:r>
            <a:r>
              <a:rPr lang="en-US" altLang="zh-CN" dirty="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setMaster</a:t>
            </a:r>
            <a:r>
              <a:rPr lang="en-US" altLang="zh-CN" dirty="0">
                <a:latin typeface="Courier New" panose="02070309020205020404" charset="0"/>
                <a:ea typeface="楷体" panose="02010609060101010101" pitchFamily="49" charset="-122"/>
                <a:sym typeface="+mn-ea"/>
              </a:rPr>
              <a:t>(master);</a:t>
            </a:r>
            <a:endParaRPr lang="en-US" altLang="zh-CN" b="0" dirty="0">
              <a:latin typeface="Courier New" panose="02070309020205020404" charset="0"/>
              <a:ea typeface="楷体" panose="02010609060101010101" pitchFamily="49" charset="-122"/>
            </a:endParaRPr>
          </a:p>
          <a:p>
            <a:pPr>
              <a:buNone/>
            </a:pPr>
            <a:r>
              <a:rPr lang="en-US" altLang="zh-CN" dirty="0" err="1">
                <a:latin typeface="Courier New" panose="02070309020205020404" charset="0"/>
                <a:ea typeface="楷体" panose="02010609060101010101" pitchFamily="49" charset="-122"/>
                <a:sym typeface="+mn-ea"/>
              </a:rPr>
              <a:t>val</a:t>
            </a:r>
            <a:r>
              <a:rPr lang="en-US" altLang="zh-CN" dirty="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ssc</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StreamingContext</a:t>
            </a:r>
            <a:r>
              <a:rPr lang="en-US" altLang="zh-CN"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conf</a:t>
            </a:r>
            <a:r>
              <a:rPr lang="en-US" altLang="zh-CN" dirty="0">
                <a:latin typeface="Courier New" panose="02070309020205020404" charset="0"/>
                <a:ea typeface="楷体" panose="02010609060101010101" pitchFamily="49" charset="-122"/>
                <a:sym typeface="+mn-ea"/>
              </a:rPr>
              <a:t>, </a:t>
            </a:r>
            <a:r>
              <a:rPr lang="en-US" altLang="zh-CN" dirty="0" smtClean="0">
                <a:latin typeface="Courier New" panose="02070309020205020404" charset="0"/>
                <a:ea typeface="楷体" panose="02010609060101010101" pitchFamily="49" charset="-122"/>
                <a:sym typeface="+mn-ea"/>
              </a:rPr>
              <a:t>Seconds(10));</a:t>
            </a:r>
            <a:endParaRPr lang="en-US" altLang="zh-CN" b="0" dirty="0">
              <a:latin typeface="Courier New" panose="02070309020205020404" charset="0"/>
              <a:ea typeface="楷体" panose="02010609060101010101" pitchFamily="49" charset="-122"/>
            </a:endParaRPr>
          </a:p>
          <a:p>
            <a:pPr>
              <a:buNone/>
            </a:pPr>
            <a:endParaRPr lang="en-US" altLang="zh-CN" b="0" dirty="0" smtClean="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2</a:t>
            </a:r>
            <a:r>
              <a:rPr lang="zh-CN" altLang="en-US" dirty="0" smtClean="0">
                <a:latin typeface="Courier New" panose="02070309020205020404" charset="0"/>
                <a:ea typeface="楷体" panose="02010609060101010101" pitchFamily="49" charset="-122"/>
                <a:sym typeface="+mn-ea"/>
              </a:rPr>
              <a:t>）还可以根据</a:t>
            </a:r>
            <a:r>
              <a:rPr lang="en-US" altLang="zh-CN" dirty="0" err="1" smtClean="0">
                <a:latin typeface="Courier New" panose="02070309020205020404" charset="0"/>
                <a:ea typeface="楷体" panose="02010609060101010101" pitchFamily="49" charset="-122"/>
                <a:sym typeface="+mn-ea"/>
              </a:rPr>
              <a:t>SparkContext</a:t>
            </a:r>
            <a:r>
              <a:rPr lang="zh-CN" altLang="en-US" dirty="0" smtClean="0">
                <a:latin typeface="Courier New" panose="02070309020205020404" charset="0"/>
                <a:ea typeface="楷体" panose="02010609060101010101" pitchFamily="49" charset="-122"/>
                <a:sym typeface="+mn-ea"/>
              </a:rPr>
              <a:t>进行创建</a:t>
            </a:r>
            <a:endParaRPr lang="en-US" altLang="zh-CN" b="0" dirty="0" smtClean="0">
              <a:latin typeface="Courier New" panose="02070309020205020404" charset="0"/>
              <a:ea typeface="楷体" panose="02010609060101010101" pitchFamily="49" charset="-122"/>
            </a:endParaRPr>
          </a:p>
          <a:p>
            <a:pPr>
              <a:buNone/>
            </a:pPr>
            <a:r>
              <a:rPr lang="en-US" altLang="zh-CN" dirty="0" err="1" smtClean="0">
                <a:latin typeface="Courier New" panose="02070309020205020404" charset="0"/>
                <a:ea typeface="楷体" panose="02010609060101010101" pitchFamily="49" charset="-122"/>
                <a:sym typeface="+mn-ea"/>
              </a:rPr>
              <a:t>val</a:t>
            </a:r>
            <a:r>
              <a:rPr lang="en-US" altLang="zh-CN" dirty="0" smtClean="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sc</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SparkContext</a:t>
            </a:r>
            <a:r>
              <a:rPr lang="en-US" altLang="zh-CN"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conf</a:t>
            </a:r>
            <a:r>
              <a:rPr lang="en-US" altLang="zh-CN" dirty="0">
                <a:latin typeface="Courier New" panose="02070309020205020404" charset="0"/>
                <a:ea typeface="楷体" panose="02010609060101010101" pitchFamily="49" charset="-122"/>
                <a:sym typeface="+mn-ea"/>
              </a:rPr>
              <a:t>)</a:t>
            </a:r>
            <a:endParaRPr lang="en-US" altLang="zh-CN" b="0" dirty="0">
              <a:latin typeface="Courier New" panose="02070309020205020404" charset="0"/>
              <a:ea typeface="楷体" panose="02010609060101010101" pitchFamily="49" charset="-122"/>
            </a:endParaRPr>
          </a:p>
          <a:p>
            <a:pPr>
              <a:buNone/>
            </a:pPr>
            <a:r>
              <a:rPr lang="en-US" altLang="zh-CN" dirty="0" err="1">
                <a:latin typeface="Courier New" panose="02070309020205020404" charset="0"/>
                <a:ea typeface="楷体" panose="02010609060101010101" pitchFamily="49" charset="-122"/>
                <a:sym typeface="+mn-ea"/>
              </a:rPr>
              <a:t>val</a:t>
            </a:r>
            <a:r>
              <a:rPr lang="en-US" altLang="zh-CN" dirty="0">
                <a:latin typeface="Courier New" panose="02070309020205020404" charset="0"/>
                <a:ea typeface="楷体" panose="02010609060101010101" pitchFamily="49" charset="-122"/>
                <a:sym typeface="+mn-ea"/>
              </a:rPr>
              <a:t> </a:t>
            </a:r>
            <a:r>
              <a:rPr lang="en-US" altLang="zh-CN" dirty="0" err="1">
                <a:latin typeface="Courier New" panose="02070309020205020404" charset="0"/>
                <a:ea typeface="楷体" panose="02010609060101010101" pitchFamily="49" charset="-122"/>
                <a:sym typeface="+mn-ea"/>
              </a:rPr>
              <a:t>ssc</a:t>
            </a:r>
            <a:r>
              <a:rPr lang="en-US" altLang="zh-CN" dirty="0">
                <a:latin typeface="Courier New" panose="02070309020205020404" charset="0"/>
                <a:ea typeface="楷体" panose="02010609060101010101" pitchFamily="49" charset="-122"/>
                <a:sym typeface="+mn-ea"/>
              </a:rPr>
              <a:t> = new </a:t>
            </a:r>
            <a:r>
              <a:rPr lang="en-US" altLang="zh-CN" dirty="0" err="1">
                <a:latin typeface="Courier New" panose="02070309020205020404" charset="0"/>
                <a:ea typeface="楷体" panose="02010609060101010101" pitchFamily="49" charset="-122"/>
                <a:sym typeface="+mn-ea"/>
              </a:rPr>
              <a:t>StreamingContext</a:t>
            </a:r>
            <a:r>
              <a:rPr lang="en-US" altLang="zh-CN"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sc</a:t>
            </a:r>
            <a:r>
              <a:rPr lang="en-US" altLang="zh-CN" dirty="0">
                <a:latin typeface="Courier New" panose="02070309020205020404" charset="0"/>
                <a:ea typeface="楷体" panose="02010609060101010101" pitchFamily="49" charset="-122"/>
                <a:sym typeface="+mn-ea"/>
              </a:rPr>
              <a:t>, </a:t>
            </a:r>
            <a:r>
              <a:rPr lang="en-US" altLang="zh-CN" dirty="0" smtClean="0">
                <a:latin typeface="Courier New" panose="02070309020205020404" charset="0"/>
                <a:ea typeface="楷体" panose="02010609060101010101" pitchFamily="49" charset="-122"/>
                <a:sym typeface="+mn-ea"/>
              </a:rPr>
              <a:t>Seconds(10));</a:t>
            </a:r>
            <a:endParaRPr lang="en-US" altLang="zh-CN" b="0" dirty="0">
              <a:latin typeface="Courier New" panose="02070309020205020404" charset="0"/>
              <a:ea typeface="楷体" panose="02010609060101010101" pitchFamily="49" charset="-122"/>
            </a:endParaRPr>
          </a:p>
          <a:p>
            <a:pPr>
              <a:buNone/>
            </a:pPr>
            <a:endParaRPr lang="en-US" altLang="zh-CN" b="0" dirty="0">
              <a:latin typeface="Courier New" panose="02070309020205020404" charset="0"/>
              <a:ea typeface="楷体" panose="02010609060101010101" pitchFamily="49" charset="-122"/>
            </a:endParaRPr>
          </a:p>
          <a:p>
            <a:pPr>
              <a:buNone/>
            </a:pPr>
            <a:r>
              <a:rPr lang="en-US" altLang="zh-CN" dirty="0" err="1" smtClean="0">
                <a:latin typeface="Courier New" panose="02070309020205020404" charset="0"/>
                <a:ea typeface="楷体" panose="02010609060101010101" pitchFamily="49" charset="-122"/>
                <a:sym typeface="+mn-ea"/>
              </a:rPr>
              <a:t>appname</a:t>
            </a:r>
            <a:r>
              <a:rPr lang="zh-CN" altLang="en-US" dirty="0">
                <a:latin typeface="Courier New" panose="02070309020205020404" charset="0"/>
                <a:ea typeface="楷体" panose="02010609060101010101" pitchFamily="49" charset="-122"/>
                <a:sym typeface="+mn-ea"/>
              </a:rPr>
              <a:t>，是用来在</a:t>
            </a:r>
            <a:r>
              <a:rPr lang="en-US" altLang="zh-CN" dirty="0">
                <a:latin typeface="Courier New" panose="02070309020205020404" charset="0"/>
                <a:ea typeface="楷体" panose="02010609060101010101" pitchFamily="49" charset="-122"/>
                <a:sym typeface="+mn-ea"/>
              </a:rPr>
              <a:t>Spark UI</a:t>
            </a:r>
            <a:r>
              <a:rPr lang="zh-CN" altLang="en-US" dirty="0">
                <a:latin typeface="Courier New" panose="02070309020205020404" charset="0"/>
                <a:ea typeface="楷体" panose="02010609060101010101" pitchFamily="49" charset="-122"/>
                <a:sym typeface="+mn-ea"/>
              </a:rPr>
              <a:t>上显示的应用名称。</a:t>
            </a:r>
            <a:r>
              <a:rPr lang="en-US" altLang="zh-CN" dirty="0">
                <a:latin typeface="Courier New" panose="02070309020205020404" charset="0"/>
                <a:ea typeface="楷体" panose="02010609060101010101" pitchFamily="49" charset="-122"/>
                <a:sym typeface="+mn-ea"/>
              </a:rPr>
              <a:t>master</a:t>
            </a:r>
            <a:r>
              <a:rPr lang="zh-CN" altLang="en-US" dirty="0">
                <a:latin typeface="Courier New" panose="02070309020205020404" charset="0"/>
                <a:ea typeface="楷体" panose="02010609060101010101" pitchFamily="49" charset="-122"/>
                <a:sym typeface="+mn-ea"/>
              </a:rPr>
              <a:t>，是一个</a:t>
            </a:r>
            <a:r>
              <a:rPr lang="en-US" altLang="zh-CN" dirty="0">
                <a:latin typeface="Courier New" panose="02070309020205020404" charset="0"/>
                <a:ea typeface="楷体" panose="02010609060101010101" pitchFamily="49" charset="-122"/>
                <a:sym typeface="+mn-ea"/>
              </a:rPr>
              <a:t>Spark</a:t>
            </a:r>
            <a:r>
              <a:rPr lang="zh-CN" altLang="en-US" dirty="0">
                <a:latin typeface="Courier New" panose="02070309020205020404" charset="0"/>
                <a:ea typeface="楷体" panose="02010609060101010101" pitchFamily="49" charset="-122"/>
                <a:sym typeface="+mn-ea"/>
              </a:rPr>
              <a:t>、</a:t>
            </a:r>
            <a:r>
              <a:rPr lang="en-US" altLang="zh-CN" dirty="0" err="1">
                <a:latin typeface="Courier New" panose="02070309020205020404" charset="0"/>
                <a:ea typeface="楷体" panose="02010609060101010101" pitchFamily="49" charset="-122"/>
                <a:sym typeface="+mn-ea"/>
              </a:rPr>
              <a:t>Mesos</a:t>
            </a:r>
            <a:r>
              <a:rPr lang="zh-CN" altLang="en-US" dirty="0">
                <a:latin typeface="Courier New" panose="02070309020205020404" charset="0"/>
                <a:ea typeface="楷体" panose="02010609060101010101" pitchFamily="49" charset="-122"/>
                <a:sym typeface="+mn-ea"/>
              </a:rPr>
              <a:t>或者</a:t>
            </a:r>
            <a:r>
              <a:rPr lang="en-US" altLang="zh-CN" dirty="0">
                <a:latin typeface="Courier New" panose="02070309020205020404" charset="0"/>
                <a:ea typeface="楷体" panose="02010609060101010101" pitchFamily="49" charset="-122"/>
                <a:sym typeface="+mn-ea"/>
              </a:rPr>
              <a:t>Yarn</a:t>
            </a:r>
            <a:r>
              <a:rPr lang="zh-CN" altLang="en-US" dirty="0">
                <a:latin typeface="Courier New" panose="02070309020205020404" charset="0"/>
                <a:ea typeface="楷体" panose="02010609060101010101" pitchFamily="49" charset="-122"/>
                <a:sym typeface="+mn-ea"/>
              </a:rPr>
              <a:t>集群的</a:t>
            </a:r>
            <a:r>
              <a:rPr lang="en-US" altLang="zh-CN" dirty="0">
                <a:latin typeface="Courier New" panose="02070309020205020404" charset="0"/>
                <a:ea typeface="楷体" panose="02010609060101010101" pitchFamily="49" charset="-122"/>
                <a:sym typeface="+mn-ea"/>
              </a:rPr>
              <a:t>URL</a:t>
            </a:r>
            <a:r>
              <a:rPr lang="zh-CN" altLang="en-US" dirty="0">
                <a:latin typeface="Courier New" panose="02070309020205020404" charset="0"/>
                <a:ea typeface="楷体" panose="02010609060101010101" pitchFamily="49" charset="-122"/>
                <a:sym typeface="+mn-ea"/>
              </a:rPr>
              <a:t>，或者是</a:t>
            </a:r>
            <a:r>
              <a:rPr lang="en-US" altLang="zh-CN" dirty="0">
                <a:latin typeface="Courier New" panose="02070309020205020404" charset="0"/>
                <a:ea typeface="楷体" panose="02010609060101010101" pitchFamily="49" charset="-122"/>
                <a:sym typeface="+mn-ea"/>
              </a:rPr>
              <a:t>local[*]</a:t>
            </a:r>
            <a:r>
              <a:rPr lang="zh-CN" altLang="en-US" dirty="0">
                <a:latin typeface="Courier New" panose="02070309020205020404" charset="0"/>
                <a:ea typeface="楷体" panose="02010609060101010101" pitchFamily="49" charset="-122"/>
                <a:sym typeface="+mn-ea"/>
              </a:rPr>
              <a:t>。</a:t>
            </a:r>
            <a:endParaRPr lang="zh-CN" altLang="en-US" b="0" dirty="0">
              <a:latin typeface="Courier New" panose="02070309020205020404" charset="0"/>
              <a:ea typeface="楷体" panose="02010609060101010101" pitchFamily="49" charset="-122"/>
            </a:endParaRPr>
          </a:p>
          <a:p>
            <a:pPr>
              <a:buNone/>
            </a:pPr>
            <a:endParaRPr lang="en-US" altLang="zh-CN" b="0" dirty="0" smtClean="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2</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batch interval</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Seconds</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10</a:t>
            </a:r>
            <a:r>
              <a:rPr lang="zh-CN" altLang="en-US" dirty="0" smtClean="0">
                <a:latin typeface="Courier New" panose="02070309020205020404" charset="0"/>
                <a:ea typeface="楷体" panose="02010609060101010101" pitchFamily="49" charset="-122"/>
                <a:sym typeface="+mn-ea"/>
              </a:rPr>
              <a:t>）可以根据我们自己应用程序的情况进行不同的设置。</a:t>
            </a:r>
            <a:endParaRPr lang="zh-CN" altLang="en-US"/>
          </a:p>
        </p:txBody>
      </p:sp>
      <p:sp>
        <p:nvSpPr>
          <p:cNvPr id="4" name="文本框 3"/>
          <p:cNvSpPr txBox="1"/>
          <p:nvPr/>
        </p:nvSpPr>
        <p:spPr>
          <a:xfrm>
            <a:off x="625475" y="1423670"/>
            <a:ext cx="359346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err="1" smtClean="0">
                <a:latin typeface="Courier New" panose="02070309020205020404" charset="0"/>
                <a:ea typeface="楷体" panose="02010609060101010101" pitchFamily="49" charset="-122"/>
                <a:sym typeface="+mn-ea"/>
              </a:rPr>
              <a:t>StreamContext</a:t>
            </a:r>
            <a:r>
              <a:rPr lang="zh-CN" altLang="en-US" sz="1600" b="1" i="1" dirty="0" smtClean="0">
                <a:latin typeface="Courier New" panose="02070309020205020404" charset="0"/>
                <a:ea typeface="楷体" panose="02010609060101010101" pitchFamily="49" charset="-122"/>
                <a:sym typeface="+mn-ea"/>
              </a:rPr>
              <a:t>的创建方式</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zh-CN" altLang="en-US" sz="2200" b="1" dirty="0" smtClean="0">
              <a:solidFill>
                <a:srgbClr val="FFFFFF"/>
              </a:solidFill>
            </a:endParaRPr>
          </a:p>
        </p:txBody>
      </p:sp>
      <p:sp>
        <p:nvSpPr>
          <p:cNvPr id="2" name="文本框 1"/>
          <p:cNvSpPr txBox="1"/>
          <p:nvPr/>
        </p:nvSpPr>
        <p:spPr>
          <a:xfrm>
            <a:off x="664210" y="1599565"/>
            <a:ext cx="8055610" cy="3692525"/>
          </a:xfrm>
          <a:prstGeom prst="rect">
            <a:avLst/>
          </a:prstGeom>
          <a:noFill/>
        </p:spPr>
        <p:txBody>
          <a:bodyPr wrap="square" rtlCol="0">
            <a:spAutoFit/>
          </a:bodyPr>
          <a:p>
            <a:pPr>
              <a:buNone/>
            </a:pPr>
            <a:r>
              <a:rPr lang="zh-CN" altLang="en-US" sz="1200" dirty="0" smtClean="0">
                <a:latin typeface="Courier New" panose="02070309020205020404" charset="0"/>
                <a:ea typeface="楷体" panose="02010609060101010101" pitchFamily="49" charset="-122"/>
                <a:sym typeface="+mn-ea"/>
              </a:rPr>
              <a:t>一、一</a:t>
            </a:r>
            <a:r>
              <a:rPr lang="zh-CN" altLang="en-US" sz="1200" dirty="0">
                <a:latin typeface="Courier New" panose="02070309020205020404" charset="0"/>
                <a:ea typeface="楷体" panose="02010609060101010101" pitchFamily="49" charset="-122"/>
                <a:sym typeface="+mn-ea"/>
              </a:rPr>
              <a:t>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定义之后，</a:t>
            </a:r>
            <a:r>
              <a:rPr lang="zh-CN" altLang="en-US" sz="1200" dirty="0" smtClean="0">
                <a:latin typeface="Courier New" panose="02070309020205020404" charset="0"/>
                <a:ea typeface="楷体" panose="02010609060101010101" pitchFamily="49" charset="-122"/>
                <a:sym typeface="+mn-ea"/>
              </a:rPr>
              <a:t>必须执行以下程序进行实时计算的执行</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1</a:t>
            </a:r>
            <a:r>
              <a:rPr lang="zh-CN" altLang="en-US" sz="1200" dirty="0" smtClean="0">
                <a:latin typeface="Courier New" panose="02070309020205020404" charset="0"/>
                <a:ea typeface="楷体" panose="02010609060101010101" pitchFamily="49" charset="-122"/>
                <a:sym typeface="+mn-ea"/>
              </a:rPr>
              <a:t>、创建</a:t>
            </a:r>
            <a:r>
              <a:rPr lang="zh-CN" altLang="en-US" sz="1200" dirty="0">
                <a:latin typeface="Courier New" panose="02070309020205020404" charset="0"/>
                <a:ea typeface="楷体" panose="02010609060101010101" pitchFamily="49" charset="-122"/>
                <a:sym typeface="+mn-ea"/>
              </a:rPr>
              <a:t>输入</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来</a:t>
            </a:r>
            <a:r>
              <a:rPr lang="zh-CN" altLang="en-US" sz="1200" dirty="0" smtClean="0">
                <a:latin typeface="Courier New" panose="02070309020205020404" charset="0"/>
                <a:ea typeface="楷体" panose="02010609060101010101" pitchFamily="49" charset="-122"/>
                <a:sym typeface="+mn-ea"/>
              </a:rPr>
              <a:t>创建输入不同的数据源。</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2</a:t>
            </a:r>
            <a:r>
              <a:rPr lang="zh-CN" altLang="en-US" sz="1200" dirty="0" smtClean="0">
                <a:latin typeface="Courier New" panose="02070309020205020404" charset="0"/>
                <a:ea typeface="楷体" panose="02010609060101010101" pitchFamily="49" charset="-122"/>
                <a:sym typeface="+mn-ea"/>
              </a:rPr>
              <a:t>、对</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定义</a:t>
            </a:r>
            <a:r>
              <a:rPr lang="en-US" altLang="zh-CN" sz="1200" dirty="0">
                <a:latin typeface="Courier New" panose="02070309020205020404" charset="0"/>
                <a:ea typeface="楷体" panose="02010609060101010101" pitchFamily="49" charset="-122"/>
                <a:sym typeface="+mn-ea"/>
              </a:rPr>
              <a:t>transformation</a:t>
            </a:r>
            <a:r>
              <a:rPr lang="zh-CN" altLang="en-US" sz="1200" dirty="0">
                <a:latin typeface="Courier New" panose="02070309020205020404" charset="0"/>
                <a:ea typeface="楷体" panose="02010609060101010101" pitchFamily="49" charset="-122"/>
                <a:sym typeface="+mn-ea"/>
              </a:rPr>
              <a:t>和</a:t>
            </a:r>
            <a:r>
              <a:rPr lang="en-US" altLang="zh-CN" sz="1200" dirty="0" smtClean="0">
                <a:latin typeface="Courier New" panose="02070309020205020404" charset="0"/>
                <a:ea typeface="楷体" panose="02010609060101010101" pitchFamily="49" charset="-122"/>
                <a:sym typeface="+mn-ea"/>
              </a:rPr>
              <a:t>output</a:t>
            </a:r>
            <a:r>
              <a:rPr lang="zh-CN" altLang="en-US" sz="1200" dirty="0" smtClean="0">
                <a:latin typeface="Courier New" panose="02070309020205020404" charset="0"/>
                <a:ea typeface="楷体" panose="02010609060101010101" pitchFamily="49" charset="-122"/>
                <a:sym typeface="+mn-ea"/>
              </a:rPr>
              <a:t>等各种算子</a:t>
            </a:r>
            <a:r>
              <a:rPr lang="zh-CN" altLang="en-US" sz="1200" dirty="0">
                <a:latin typeface="Courier New" panose="02070309020205020404" charset="0"/>
                <a:ea typeface="楷体" panose="02010609060101010101" pitchFamily="49" charset="-122"/>
                <a:sym typeface="+mn-ea"/>
              </a:rPr>
              <a:t>操作，来</a:t>
            </a:r>
            <a:r>
              <a:rPr lang="zh-CN" altLang="en-US" sz="1200" dirty="0" smtClean="0">
                <a:latin typeface="Courier New" panose="02070309020205020404" charset="0"/>
                <a:ea typeface="楷体" panose="02010609060101010101" pitchFamily="49" charset="-122"/>
                <a:sym typeface="+mn-ea"/>
              </a:rPr>
              <a:t>定义我们需要的各种实时</a:t>
            </a:r>
            <a:r>
              <a:rPr lang="zh-CN" altLang="en-US" sz="1200" dirty="0">
                <a:latin typeface="Courier New" panose="02070309020205020404" charset="0"/>
                <a:ea typeface="楷体" panose="02010609060101010101" pitchFamily="49" charset="-122"/>
                <a:sym typeface="+mn-ea"/>
              </a:rPr>
              <a:t>计算逻辑。</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3</a:t>
            </a:r>
            <a:r>
              <a:rPr lang="zh-CN" altLang="en-US" sz="1200" dirty="0">
                <a:latin typeface="Courier New" panose="02070309020205020404" charset="0"/>
                <a:ea typeface="楷体" panose="02010609060101010101" pitchFamily="49" charset="-122"/>
                <a:sym typeface="+mn-ea"/>
              </a:rPr>
              <a:t>、调用</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start()</a:t>
            </a:r>
            <a:r>
              <a:rPr lang="zh-CN" altLang="en-US" sz="1200" dirty="0">
                <a:latin typeface="Courier New" panose="02070309020205020404" charset="0"/>
                <a:ea typeface="楷体" panose="02010609060101010101" pitchFamily="49" charset="-122"/>
                <a:sym typeface="+mn-ea"/>
              </a:rPr>
              <a:t>方法</a:t>
            </a:r>
            <a:r>
              <a:rPr lang="zh-CN" altLang="en-US" sz="1200" dirty="0" smtClean="0">
                <a:latin typeface="Courier New" panose="02070309020205020404" charset="0"/>
                <a:ea typeface="楷体" panose="02010609060101010101" pitchFamily="49" charset="-122"/>
                <a:sym typeface="+mn-ea"/>
              </a:rPr>
              <a:t>，进行启动我们的实时处理</a:t>
            </a:r>
            <a:r>
              <a:rPr lang="zh-CN" altLang="en-US" sz="1200" dirty="0">
                <a:latin typeface="Courier New" panose="02070309020205020404" charset="0"/>
                <a:ea typeface="楷体" panose="02010609060101010101" pitchFamily="49" charset="-122"/>
                <a:sym typeface="+mn-ea"/>
              </a:rPr>
              <a:t>数据。</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4</a:t>
            </a:r>
            <a:r>
              <a:rPr lang="zh-CN" altLang="en-US" sz="1200" dirty="0">
                <a:latin typeface="Courier New" panose="02070309020205020404" charset="0"/>
                <a:ea typeface="楷体" panose="02010609060101010101" pitchFamily="49" charset="-122"/>
                <a:sym typeface="+mn-ea"/>
              </a:rPr>
              <a:t>、调用</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的</a:t>
            </a:r>
            <a:r>
              <a:rPr lang="en-US" altLang="zh-CN" sz="1200" dirty="0" err="1">
                <a:latin typeface="Courier New" panose="02070309020205020404" charset="0"/>
                <a:ea typeface="楷体" panose="02010609060101010101" pitchFamily="49" charset="-122"/>
                <a:sym typeface="+mn-ea"/>
              </a:rPr>
              <a:t>awaitTermination</a:t>
            </a:r>
            <a:r>
              <a:rPr lang="en-US" altLang="zh-CN" sz="1200" dirty="0">
                <a:latin typeface="Courier New" panose="02070309020205020404" charset="0"/>
                <a:ea typeface="楷体" panose="02010609060101010101" pitchFamily="49" charset="-122"/>
                <a:sym typeface="+mn-ea"/>
              </a:rPr>
              <a:t>()</a:t>
            </a:r>
            <a:r>
              <a:rPr lang="zh-CN" altLang="en-US" sz="1200" dirty="0">
                <a:latin typeface="Courier New" panose="02070309020205020404" charset="0"/>
                <a:ea typeface="楷体" panose="02010609060101010101" pitchFamily="49" charset="-122"/>
                <a:sym typeface="+mn-ea"/>
              </a:rPr>
              <a:t>方法，来等待应用程序的终止。可以使用</a:t>
            </a:r>
            <a:r>
              <a:rPr lang="en-US" altLang="zh-CN" sz="1200" dirty="0">
                <a:latin typeface="Courier New" panose="02070309020205020404" charset="0"/>
                <a:ea typeface="楷体" panose="02010609060101010101" pitchFamily="49" charset="-122"/>
                <a:sym typeface="+mn-ea"/>
              </a:rPr>
              <a:t>CTRL+C</a:t>
            </a:r>
            <a:r>
              <a:rPr lang="zh-CN" altLang="en-US" sz="1200" dirty="0">
                <a:latin typeface="Courier New" panose="02070309020205020404" charset="0"/>
                <a:ea typeface="楷体" panose="02010609060101010101" pitchFamily="49" charset="-122"/>
                <a:sym typeface="+mn-ea"/>
              </a:rPr>
              <a:t>手动停止，或者就是让它持续不断的运行进行计算。</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5</a:t>
            </a:r>
            <a:r>
              <a:rPr lang="zh-CN" altLang="en-US" sz="1200" dirty="0">
                <a:latin typeface="Courier New" panose="02070309020205020404" charset="0"/>
                <a:ea typeface="楷体" panose="02010609060101010101" pitchFamily="49" charset="-122"/>
                <a:sym typeface="+mn-ea"/>
              </a:rPr>
              <a:t>、也可以通过调用</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stop()</a:t>
            </a:r>
            <a:r>
              <a:rPr lang="zh-CN" altLang="en-US" sz="1200" dirty="0">
                <a:latin typeface="Courier New" panose="02070309020205020404" charset="0"/>
                <a:ea typeface="楷体" panose="02010609060101010101" pitchFamily="49" charset="-122"/>
                <a:sym typeface="+mn-ea"/>
              </a:rPr>
              <a:t>方法，来停止应用程序。</a:t>
            </a:r>
            <a:endParaRPr lang="zh-CN" altLang="en-US" sz="1200" b="0" dirty="0">
              <a:latin typeface="Courier New" panose="02070309020205020404" charset="0"/>
              <a:ea typeface="楷体" panose="02010609060101010101" pitchFamily="49" charset="-122"/>
            </a:endParaRPr>
          </a:p>
          <a:p>
            <a:pPr>
              <a:buNone/>
            </a:pPr>
            <a:endParaRPr lang="zh-CN" altLang="en-US" sz="1200" b="0" dirty="0">
              <a:latin typeface="Courier New" panose="02070309020205020404" charset="0"/>
              <a:ea typeface="楷体" panose="02010609060101010101" pitchFamily="49" charset="-122"/>
            </a:endParaRPr>
          </a:p>
          <a:p>
            <a:pPr>
              <a:buNone/>
            </a:pPr>
            <a:r>
              <a:rPr lang="zh-CN" altLang="en-US" sz="1200" dirty="0" smtClean="0">
                <a:latin typeface="Courier New" panose="02070309020205020404" charset="0"/>
                <a:ea typeface="楷体" panose="02010609060101010101" pitchFamily="49" charset="-122"/>
                <a:sym typeface="+mn-ea"/>
              </a:rPr>
              <a:t>二、备注：</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1</a:t>
            </a:r>
            <a:r>
              <a:rPr lang="zh-CN" altLang="en-US" sz="1200" dirty="0">
                <a:latin typeface="Courier New" panose="02070309020205020404" charset="0"/>
                <a:ea typeface="楷体" panose="02010609060101010101" pitchFamily="49" charset="-122"/>
                <a:sym typeface="+mn-ea"/>
              </a:rPr>
              <a:t>、</a:t>
            </a:r>
            <a:r>
              <a:rPr lang="zh-CN" altLang="en-US" sz="1200" dirty="0" smtClean="0">
                <a:latin typeface="Courier New" panose="02070309020205020404" charset="0"/>
                <a:ea typeface="楷体" panose="02010609060101010101" pitchFamily="49" charset="-122"/>
                <a:sym typeface="+mn-ea"/>
              </a:rPr>
              <a:t>只要我们一</a:t>
            </a:r>
            <a:r>
              <a:rPr lang="zh-CN" altLang="en-US" sz="1200" dirty="0">
                <a:latin typeface="Courier New" panose="02070309020205020404" charset="0"/>
                <a:ea typeface="楷体" panose="02010609060101010101" pitchFamily="49" charset="-122"/>
                <a:sym typeface="+mn-ea"/>
              </a:rPr>
              <a:t>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启动之后</a:t>
            </a:r>
            <a:r>
              <a:rPr lang="zh-CN" altLang="en-US" sz="1200" dirty="0" smtClean="0">
                <a:latin typeface="Courier New" panose="02070309020205020404" charset="0"/>
                <a:ea typeface="楷体" panose="02010609060101010101" pitchFamily="49" charset="-122"/>
                <a:sym typeface="+mn-ea"/>
              </a:rPr>
              <a:t>，我们就</a:t>
            </a:r>
            <a:r>
              <a:rPr lang="zh-CN" altLang="en-US" sz="1200" dirty="0">
                <a:latin typeface="Courier New" panose="02070309020205020404" charset="0"/>
                <a:ea typeface="楷体" panose="02010609060101010101" pitchFamily="49" charset="-122"/>
                <a:sym typeface="+mn-ea"/>
              </a:rPr>
              <a:t>不能再</a:t>
            </a:r>
            <a:r>
              <a:rPr lang="zh-CN" altLang="en-US" sz="1200" dirty="0" smtClean="0">
                <a:latin typeface="Courier New" panose="02070309020205020404" charset="0"/>
                <a:ea typeface="楷体" panose="02010609060101010101" pitchFamily="49" charset="-122"/>
                <a:sym typeface="+mn-ea"/>
              </a:rPr>
              <a:t>往这个</a:t>
            </a:r>
            <a:r>
              <a:rPr lang="en-US" altLang="zh-CN" sz="1200" dirty="0" smtClean="0">
                <a:latin typeface="Courier New" panose="02070309020205020404" charset="0"/>
                <a:ea typeface="楷体" panose="02010609060101010101" pitchFamily="49" charset="-122"/>
                <a:sym typeface="+mn-ea"/>
              </a:rPr>
              <a:t>Application</a:t>
            </a:r>
            <a:r>
              <a:rPr lang="zh-CN" altLang="en-US" sz="1200" dirty="0" smtClean="0">
                <a:latin typeface="Courier New" panose="02070309020205020404" charset="0"/>
                <a:ea typeface="楷体" panose="02010609060101010101" pitchFamily="49" charset="-122"/>
                <a:sym typeface="+mn-ea"/>
              </a:rPr>
              <a:t>其中</a:t>
            </a:r>
            <a:r>
              <a:rPr lang="zh-CN" altLang="en-US" sz="1200" dirty="0">
                <a:latin typeface="Courier New" panose="02070309020205020404" charset="0"/>
                <a:ea typeface="楷体" panose="02010609060101010101" pitchFamily="49" charset="-122"/>
                <a:sym typeface="+mn-ea"/>
              </a:rPr>
              <a:t>添加任何计算逻辑了。比如执行</a:t>
            </a:r>
            <a:r>
              <a:rPr lang="en-US" altLang="zh-CN" sz="1200" dirty="0">
                <a:latin typeface="Courier New" panose="02070309020205020404" charset="0"/>
                <a:ea typeface="楷体" panose="02010609060101010101" pitchFamily="49" charset="-122"/>
                <a:sym typeface="+mn-ea"/>
              </a:rPr>
              <a:t>start()</a:t>
            </a:r>
            <a:r>
              <a:rPr lang="zh-CN" altLang="en-US" sz="1200" dirty="0">
                <a:latin typeface="Courier New" panose="02070309020205020404" charset="0"/>
                <a:ea typeface="楷体" panose="02010609060101010101" pitchFamily="49" charset="-122"/>
                <a:sym typeface="+mn-ea"/>
              </a:rPr>
              <a:t>方法之后，还给某个</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执行一个算子。</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2</a:t>
            </a:r>
            <a:r>
              <a:rPr lang="zh-CN" altLang="en-US" sz="1200" dirty="0">
                <a:latin typeface="Courier New" panose="02070309020205020404" charset="0"/>
                <a:ea typeface="楷体" panose="02010609060101010101" pitchFamily="49" charset="-122"/>
                <a:sym typeface="+mn-ea"/>
              </a:rPr>
              <a:t>、一个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停止之后，是肯定不能够重启的。调用</a:t>
            </a:r>
            <a:r>
              <a:rPr lang="en-US" altLang="zh-CN" sz="1200" dirty="0">
                <a:latin typeface="Courier New" panose="02070309020205020404" charset="0"/>
                <a:ea typeface="楷体" panose="02010609060101010101" pitchFamily="49" charset="-122"/>
                <a:sym typeface="+mn-ea"/>
              </a:rPr>
              <a:t>stop()</a:t>
            </a:r>
            <a:r>
              <a:rPr lang="zh-CN" altLang="en-US" sz="1200" dirty="0">
                <a:latin typeface="Courier New" panose="02070309020205020404" charset="0"/>
                <a:ea typeface="楷体" panose="02010609060101010101" pitchFamily="49" charset="-122"/>
                <a:sym typeface="+mn-ea"/>
              </a:rPr>
              <a:t>之后，不能再调用</a:t>
            </a:r>
            <a:r>
              <a:rPr lang="en-US" altLang="zh-CN" sz="1200" dirty="0">
                <a:latin typeface="Courier New" panose="02070309020205020404" charset="0"/>
                <a:ea typeface="楷体" panose="02010609060101010101" pitchFamily="49" charset="-122"/>
                <a:sym typeface="+mn-ea"/>
              </a:rPr>
              <a:t>start()</a:t>
            </a:r>
            <a:endParaRPr lang="en-US" altLang="zh-CN"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3</a:t>
            </a:r>
            <a:r>
              <a:rPr lang="zh-CN" altLang="en-US" sz="1200" dirty="0" smtClean="0">
                <a:latin typeface="Courier New" panose="02070309020205020404" charset="0"/>
                <a:ea typeface="楷体" panose="02010609060101010101" pitchFamily="49" charset="-122"/>
                <a:sym typeface="+mn-ea"/>
              </a:rPr>
              <a:t>、必须保证一</a:t>
            </a:r>
            <a:r>
              <a:rPr lang="zh-CN" altLang="en-US" sz="1200" dirty="0">
                <a:latin typeface="Courier New" panose="02070309020205020404" charset="0"/>
                <a:ea typeface="楷体" panose="02010609060101010101" pitchFamily="49" charset="-122"/>
                <a:sym typeface="+mn-ea"/>
              </a:rPr>
              <a:t>个</a:t>
            </a:r>
            <a:r>
              <a:rPr lang="en-US" altLang="zh-CN" sz="1200" dirty="0">
                <a:latin typeface="Courier New" panose="02070309020205020404" charset="0"/>
                <a:ea typeface="楷体" panose="02010609060101010101" pitchFamily="49" charset="-122"/>
                <a:sym typeface="+mn-ea"/>
              </a:rPr>
              <a:t>JVM</a:t>
            </a:r>
            <a:r>
              <a:rPr lang="zh-CN" altLang="en-US" sz="1200" dirty="0">
                <a:latin typeface="Courier New" panose="02070309020205020404" charset="0"/>
                <a:ea typeface="楷体" panose="02010609060101010101" pitchFamily="49" charset="-122"/>
                <a:sym typeface="+mn-ea"/>
              </a:rPr>
              <a:t>同时只能有一个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启动。在你的应用程序中，不能创建两个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4</a:t>
            </a:r>
            <a:r>
              <a:rPr lang="zh-CN" altLang="en-US" sz="1200" dirty="0">
                <a:latin typeface="Courier New" panose="02070309020205020404" charset="0"/>
                <a:ea typeface="楷体" panose="02010609060101010101" pitchFamily="49" charset="-122"/>
                <a:sym typeface="+mn-ea"/>
              </a:rPr>
              <a:t>、调用</a:t>
            </a:r>
            <a:r>
              <a:rPr lang="en-US" altLang="zh-CN" sz="1200" dirty="0">
                <a:latin typeface="Courier New" panose="02070309020205020404" charset="0"/>
                <a:ea typeface="楷体" panose="02010609060101010101" pitchFamily="49" charset="-122"/>
                <a:sym typeface="+mn-ea"/>
              </a:rPr>
              <a:t>stop()</a:t>
            </a:r>
            <a:r>
              <a:rPr lang="zh-CN" altLang="en-US" sz="1200" dirty="0">
                <a:latin typeface="Courier New" panose="02070309020205020404" charset="0"/>
                <a:ea typeface="楷体" panose="02010609060101010101" pitchFamily="49" charset="-122"/>
                <a:sym typeface="+mn-ea"/>
              </a:rPr>
              <a:t>方法时，会同时停止内部的</a:t>
            </a:r>
            <a:r>
              <a:rPr lang="en-US" altLang="zh-CN" sz="1200" dirty="0" err="1">
                <a:latin typeface="Courier New" panose="02070309020205020404" charset="0"/>
                <a:ea typeface="楷体" panose="02010609060101010101" pitchFamily="49" charset="-122"/>
                <a:sym typeface="+mn-ea"/>
              </a:rPr>
              <a:t>SparkContext</a:t>
            </a:r>
            <a:r>
              <a:rPr lang="zh-CN" altLang="en-US" sz="1200" dirty="0">
                <a:latin typeface="Courier New" panose="02070309020205020404" charset="0"/>
                <a:ea typeface="楷体" panose="02010609060101010101" pitchFamily="49" charset="-122"/>
                <a:sym typeface="+mn-ea"/>
              </a:rPr>
              <a:t>，如果不希望如此，还希望后面继续使用</a:t>
            </a:r>
            <a:r>
              <a:rPr lang="en-US" altLang="zh-CN" sz="1200" dirty="0" err="1">
                <a:latin typeface="Courier New" panose="02070309020205020404" charset="0"/>
                <a:ea typeface="楷体" panose="02010609060101010101" pitchFamily="49" charset="-122"/>
                <a:sym typeface="+mn-ea"/>
              </a:rPr>
              <a:t>SparkContext</a:t>
            </a:r>
            <a:r>
              <a:rPr lang="zh-CN" altLang="en-US" sz="1200" dirty="0">
                <a:latin typeface="Courier New" panose="02070309020205020404" charset="0"/>
                <a:ea typeface="楷体" panose="02010609060101010101" pitchFamily="49" charset="-122"/>
                <a:sym typeface="+mn-ea"/>
              </a:rPr>
              <a:t>创建其他类型的</a:t>
            </a:r>
            <a:r>
              <a:rPr lang="en-US" altLang="zh-CN" sz="1200" dirty="0">
                <a:latin typeface="Courier New" panose="02070309020205020404" charset="0"/>
                <a:ea typeface="楷体" panose="02010609060101010101" pitchFamily="49" charset="-122"/>
                <a:sym typeface="+mn-ea"/>
              </a:rPr>
              <a:t>Context</a:t>
            </a:r>
            <a:r>
              <a:rPr lang="zh-CN" altLang="en-US" sz="1200" dirty="0">
                <a:latin typeface="Courier New" panose="02070309020205020404" charset="0"/>
                <a:ea typeface="楷体" panose="02010609060101010101" pitchFamily="49" charset="-122"/>
                <a:sym typeface="+mn-ea"/>
              </a:rPr>
              <a:t>，比如</a:t>
            </a:r>
            <a:r>
              <a:rPr lang="en-US" altLang="zh-CN" sz="1200" dirty="0" err="1">
                <a:latin typeface="Courier New" panose="02070309020205020404" charset="0"/>
                <a:ea typeface="楷体" panose="02010609060101010101" pitchFamily="49" charset="-122"/>
                <a:sym typeface="+mn-ea"/>
              </a:rPr>
              <a:t>SQLContext</a:t>
            </a:r>
            <a:r>
              <a:rPr lang="zh-CN" altLang="en-US" sz="1200" dirty="0">
                <a:latin typeface="Courier New" panose="02070309020205020404" charset="0"/>
                <a:ea typeface="楷体" panose="02010609060101010101" pitchFamily="49" charset="-122"/>
                <a:sym typeface="+mn-ea"/>
              </a:rPr>
              <a:t>，那么就用</a:t>
            </a:r>
            <a:r>
              <a:rPr lang="en-US" altLang="zh-CN" sz="1200" dirty="0">
                <a:latin typeface="Courier New" panose="02070309020205020404" charset="0"/>
                <a:ea typeface="楷体" panose="02010609060101010101" pitchFamily="49" charset="-122"/>
                <a:sym typeface="+mn-ea"/>
              </a:rPr>
              <a:t>stop(false)</a:t>
            </a:r>
            <a:r>
              <a:rPr lang="zh-CN" altLang="en-US" sz="1200" dirty="0">
                <a:latin typeface="Courier New" panose="02070309020205020404" charset="0"/>
                <a:ea typeface="楷体" panose="02010609060101010101" pitchFamily="49" charset="-122"/>
                <a:sym typeface="+mn-ea"/>
              </a:rPr>
              <a:t>。</a:t>
            </a:r>
            <a:endParaRPr lang="zh-CN" altLang="en-US" sz="1200" b="0" dirty="0">
              <a:latin typeface="Courier New" panose="02070309020205020404" charset="0"/>
              <a:ea typeface="楷体" panose="02010609060101010101" pitchFamily="49" charset="-122"/>
            </a:endParaRPr>
          </a:p>
          <a:p>
            <a:pPr>
              <a:buNone/>
            </a:pPr>
            <a:r>
              <a:rPr lang="en-US" altLang="zh-CN" sz="1200" dirty="0">
                <a:latin typeface="Courier New" panose="02070309020205020404" charset="0"/>
                <a:ea typeface="楷体" panose="02010609060101010101" pitchFamily="49" charset="-122"/>
                <a:sym typeface="+mn-ea"/>
              </a:rPr>
              <a:t>5</a:t>
            </a:r>
            <a:r>
              <a:rPr lang="zh-CN" altLang="en-US" sz="1200" dirty="0">
                <a:latin typeface="Courier New" panose="02070309020205020404" charset="0"/>
                <a:ea typeface="楷体" panose="02010609060101010101" pitchFamily="49" charset="-122"/>
                <a:sym typeface="+mn-ea"/>
              </a:rPr>
              <a:t>、一个</a:t>
            </a:r>
            <a:r>
              <a:rPr lang="en-US" altLang="zh-CN" sz="1200" dirty="0" err="1">
                <a:latin typeface="Courier New" panose="02070309020205020404" charset="0"/>
                <a:ea typeface="楷体" panose="02010609060101010101" pitchFamily="49" charset="-122"/>
                <a:sym typeface="+mn-ea"/>
              </a:rPr>
              <a:t>SparkContext</a:t>
            </a:r>
            <a:r>
              <a:rPr lang="zh-CN" altLang="en-US" sz="1200" dirty="0">
                <a:latin typeface="Courier New" panose="02070309020205020404" charset="0"/>
                <a:ea typeface="楷体" panose="02010609060101010101" pitchFamily="49" charset="-122"/>
                <a:sym typeface="+mn-ea"/>
              </a:rPr>
              <a:t>可以创建多个</a:t>
            </a:r>
            <a:r>
              <a:rPr lang="en-US" altLang="zh-CN" sz="1200" dirty="0" err="1">
                <a:latin typeface="Courier New" panose="02070309020205020404" charset="0"/>
                <a:ea typeface="楷体" panose="02010609060101010101" pitchFamily="49" charset="-122"/>
                <a:sym typeface="+mn-ea"/>
              </a:rPr>
              <a:t>StreamingContext</a:t>
            </a:r>
            <a:r>
              <a:rPr lang="zh-CN" altLang="en-US" sz="1200" dirty="0">
                <a:latin typeface="Courier New" panose="02070309020205020404" charset="0"/>
                <a:ea typeface="楷体" panose="02010609060101010101" pitchFamily="49" charset="-122"/>
                <a:sym typeface="+mn-ea"/>
              </a:rPr>
              <a:t>，只要上一个先用</a:t>
            </a:r>
            <a:r>
              <a:rPr lang="en-US" altLang="zh-CN" sz="1200" dirty="0">
                <a:latin typeface="Courier New" panose="02070309020205020404" charset="0"/>
                <a:ea typeface="楷体" panose="02010609060101010101" pitchFamily="49" charset="-122"/>
                <a:sym typeface="+mn-ea"/>
              </a:rPr>
              <a:t>stop(false)</a:t>
            </a:r>
            <a:r>
              <a:rPr lang="zh-CN" altLang="en-US" sz="1200" dirty="0">
                <a:latin typeface="Courier New" panose="02070309020205020404" charset="0"/>
                <a:ea typeface="楷体" panose="02010609060101010101" pitchFamily="49" charset="-122"/>
                <a:sym typeface="+mn-ea"/>
              </a:rPr>
              <a:t>停止，再创建下一个即可。</a:t>
            </a:r>
            <a:endParaRPr lang="en-US" altLang="zh-CN" sz="1200" b="0" dirty="0" smtClean="0">
              <a:latin typeface="Courier New" panose="02070309020205020404" charset="0"/>
              <a:ea typeface="楷体" panose="02010609060101010101" pitchFamily="49" charset="-122"/>
            </a:endParaRPr>
          </a:p>
          <a:p>
            <a:pPr>
              <a:lnSpc>
                <a:spcPct val="150000"/>
              </a:lnSpc>
            </a:pPr>
            <a:endParaRPr lang="en-US" altLang="zh-CN" sz="1200" b="0" dirty="0" smtClean="0">
              <a:latin typeface="Courier New" panose="02070309020205020404" charset="0"/>
              <a:ea typeface="楷体" panose="02010609060101010101" pitchFamily="49" charset="-122"/>
              <a:cs typeface="Courier New" panose="02070309020205020404" charset="0"/>
            </a:endParaRPr>
          </a:p>
        </p:txBody>
      </p:sp>
      <p:sp>
        <p:nvSpPr>
          <p:cNvPr id="4" name="文本框 3"/>
          <p:cNvSpPr txBox="1"/>
          <p:nvPr/>
        </p:nvSpPr>
        <p:spPr>
          <a:xfrm>
            <a:off x="755015" y="1212215"/>
            <a:ext cx="3550285" cy="299085"/>
          </a:xfrm>
          <a:prstGeom prst="rect">
            <a:avLst/>
          </a:prstGeom>
          <a:noFill/>
        </p:spPr>
        <p:txBody>
          <a:bodyPr wrap="square" rtlCol="0">
            <a:spAutoFit/>
          </a:bodyPr>
          <a:p>
            <a:pPr marL="285750" indent="-285750">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StreamContext</a:t>
            </a:r>
            <a:r>
              <a:rPr lang="zh-CN" altLang="en-US" b="1" i="1" dirty="0" smtClean="0">
                <a:latin typeface="Courier New" panose="02070309020205020404" charset="0"/>
                <a:ea typeface="楷体" panose="02010609060101010101" pitchFamily="49" charset="-122"/>
                <a:sym typeface="+mn-ea"/>
              </a:rPr>
              <a:t>的创建、启动和销毁</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95295" y="1195705"/>
            <a:ext cx="5087620" cy="137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zh-CN" altLang="en-US" sz="2200" b="1" dirty="0" smtClean="0">
              <a:solidFill>
                <a:srgbClr val="FFFFFF"/>
              </a:solidFill>
            </a:endParaRPr>
          </a:p>
        </p:txBody>
      </p:sp>
      <p:sp>
        <p:nvSpPr>
          <p:cNvPr id="2" name="文本框 1"/>
          <p:cNvSpPr txBox="1"/>
          <p:nvPr/>
        </p:nvSpPr>
        <p:spPr>
          <a:xfrm>
            <a:off x="637540" y="2570480"/>
            <a:ext cx="7666355" cy="2306955"/>
          </a:xfrm>
          <a:prstGeom prst="rect">
            <a:avLst/>
          </a:prstGeom>
          <a:noFill/>
        </p:spPr>
        <p:txBody>
          <a:bodyPr wrap="square" rtlCol="0">
            <a:spAutoFit/>
          </a:bodyPr>
          <a:p>
            <a:pPr>
              <a:buNone/>
            </a:pPr>
            <a:r>
              <a:rPr lang="en-US" altLang="zh-CN" sz="1200" dirty="0" smtClean="0">
                <a:latin typeface="Courier New" panose="02070309020205020404" charset="0"/>
                <a:sym typeface="+mn-ea"/>
              </a:rPr>
              <a:t> </a:t>
            </a:r>
            <a:r>
              <a:rPr lang="zh-CN" altLang="en-US" sz="1200" dirty="0" smtClean="0">
                <a:latin typeface="Courier New" panose="02070309020205020404" charset="0"/>
                <a:sym typeface="+mn-ea"/>
              </a:rPr>
              <a:t>输入</a:t>
            </a:r>
            <a:r>
              <a:rPr lang="en-US" altLang="zh-CN" sz="1200" dirty="0" err="1">
                <a:latin typeface="Courier New" panose="02070309020205020404" charset="0"/>
                <a:sym typeface="+mn-ea"/>
              </a:rPr>
              <a:t>DStream</a:t>
            </a:r>
            <a:r>
              <a:rPr lang="zh-CN" altLang="en-US" sz="1200" dirty="0">
                <a:latin typeface="Courier New" panose="02070309020205020404" charset="0"/>
                <a:sym typeface="+mn-ea"/>
              </a:rPr>
              <a:t>代表了来自数据源的输入数据流</a:t>
            </a:r>
            <a:r>
              <a:rPr lang="zh-CN" altLang="en-US" sz="1200" dirty="0" smtClean="0">
                <a:latin typeface="Courier New" panose="02070309020205020404" charset="0"/>
                <a:sym typeface="+mn-ea"/>
              </a:rPr>
              <a:t>。我们之前做过了一些例子，比如从文件读取、从</a:t>
            </a:r>
            <a:r>
              <a:rPr lang="en-US" altLang="zh-CN" sz="1200" dirty="0" smtClean="0">
                <a:latin typeface="Courier New" panose="02070309020205020404" charset="0"/>
                <a:sym typeface="+mn-ea"/>
              </a:rPr>
              <a:t>TCP</a:t>
            </a:r>
            <a:r>
              <a:rPr lang="zh-CN" altLang="en-US" sz="1200" dirty="0" smtClean="0">
                <a:latin typeface="Courier New" panose="02070309020205020404" charset="0"/>
                <a:sym typeface="+mn-ea"/>
              </a:rPr>
              <a:t>、从</a:t>
            </a:r>
            <a:r>
              <a:rPr lang="en-US" altLang="zh-CN" sz="1200" dirty="0" smtClean="0">
                <a:latin typeface="Courier New" panose="02070309020205020404" charset="0"/>
                <a:sym typeface="+mn-ea"/>
              </a:rPr>
              <a:t>HDFS</a:t>
            </a:r>
            <a:r>
              <a:rPr lang="zh-CN" altLang="en-US" sz="1200" dirty="0" smtClean="0">
                <a:latin typeface="Courier New" panose="02070309020205020404" charset="0"/>
                <a:sym typeface="+mn-ea"/>
              </a:rPr>
              <a:t>读取等。每个</a:t>
            </a:r>
            <a:r>
              <a:rPr lang="en-US" altLang="zh-CN" sz="1200" dirty="0" err="1" smtClean="0">
                <a:latin typeface="Courier New" panose="02070309020205020404" charset="0"/>
                <a:sym typeface="+mn-ea"/>
              </a:rPr>
              <a:t>DSteam</a:t>
            </a:r>
            <a:r>
              <a:rPr lang="zh-CN" altLang="en-US" sz="1200" dirty="0" smtClean="0">
                <a:latin typeface="Courier New" panose="02070309020205020404" charset="0"/>
                <a:sym typeface="+mn-ea"/>
              </a:rPr>
              <a:t>都会绑定一个</a:t>
            </a:r>
            <a:r>
              <a:rPr lang="en-US" altLang="zh-CN" sz="1200" dirty="0" smtClean="0">
                <a:latin typeface="Courier New" panose="02070309020205020404" charset="0"/>
                <a:sym typeface="+mn-ea"/>
              </a:rPr>
              <a:t>Receiver</a:t>
            </a:r>
            <a:r>
              <a:rPr lang="zh-CN" altLang="en-US" sz="1200" dirty="0" smtClean="0">
                <a:latin typeface="Courier New" panose="02070309020205020404" charset="0"/>
                <a:sym typeface="+mn-ea"/>
              </a:rPr>
              <a:t>对象，该对象是一个关键的核心组件，用来从我们的各种数据源接受数据，并将其存储在</a:t>
            </a:r>
            <a:r>
              <a:rPr lang="en-US" altLang="zh-CN" sz="1200" dirty="0" smtClean="0">
                <a:latin typeface="Courier New" panose="02070309020205020404" charset="0"/>
                <a:sym typeface="+mn-ea"/>
              </a:rPr>
              <a:t>Spark</a:t>
            </a:r>
            <a:r>
              <a:rPr lang="zh-CN" altLang="en-US" sz="1200" dirty="0" smtClean="0">
                <a:latin typeface="Courier New" panose="02070309020205020404" charset="0"/>
                <a:sym typeface="+mn-ea"/>
              </a:rPr>
              <a:t>的内存当中，这个内存的</a:t>
            </a:r>
            <a:r>
              <a:rPr lang="en-US" altLang="zh-CN" sz="1200" dirty="0" err="1" smtClean="0">
                <a:latin typeface="Courier New" panose="02070309020205020404" charset="0"/>
                <a:sym typeface="+mn-ea"/>
              </a:rPr>
              <a:t>StorageLevel</a:t>
            </a:r>
            <a:r>
              <a:rPr lang="zh-CN" altLang="en-US" sz="1200" dirty="0" smtClean="0">
                <a:latin typeface="Courier New" panose="02070309020205020404" charset="0"/>
                <a:sym typeface="+mn-ea"/>
              </a:rPr>
              <a:t>，我们可以自己进行指定，老师在以后的例子中会讲解这部分。</a:t>
            </a:r>
            <a:endParaRPr lang="zh-CN" altLang="en-US" sz="1200" b="0" dirty="0">
              <a:latin typeface="Courier New" panose="02070309020205020404" charset="0"/>
              <a:ea typeface="+mn-ea"/>
            </a:endParaRPr>
          </a:p>
          <a:p>
            <a:pPr>
              <a:buNone/>
            </a:pPr>
            <a:endParaRPr lang="zh-CN" altLang="en-US" sz="1200" b="0" dirty="0">
              <a:latin typeface="Courier New" panose="02070309020205020404" charset="0"/>
              <a:ea typeface="+mn-ea"/>
            </a:endParaRPr>
          </a:p>
          <a:p>
            <a:pPr>
              <a:buNone/>
            </a:pPr>
            <a:r>
              <a:rPr lang="en-US" altLang="zh-CN" sz="1200" dirty="0">
                <a:latin typeface="Courier New" panose="02070309020205020404" charset="0"/>
                <a:sym typeface="+mn-ea"/>
              </a:rPr>
              <a:t>Spark Streaming</a:t>
            </a:r>
            <a:r>
              <a:rPr lang="zh-CN" altLang="en-US" sz="1200" dirty="0">
                <a:latin typeface="Courier New" panose="02070309020205020404" charset="0"/>
                <a:sym typeface="+mn-ea"/>
              </a:rPr>
              <a:t>提供了两种内置的数据源支持；</a:t>
            </a:r>
            <a:br>
              <a:rPr lang="zh-CN" altLang="en-US" sz="1200" dirty="0">
                <a:latin typeface="Courier New" panose="02070309020205020404" charset="0"/>
                <a:sym typeface="+mn-ea"/>
              </a:rPr>
            </a:br>
            <a:r>
              <a:rPr lang="en-US" altLang="zh-CN" sz="1200" dirty="0">
                <a:latin typeface="Courier New" panose="02070309020205020404" charset="0"/>
                <a:sym typeface="+mn-ea"/>
              </a:rPr>
              <a:t>1</a:t>
            </a:r>
            <a:r>
              <a:rPr lang="zh-CN" altLang="en-US" sz="1200" dirty="0">
                <a:latin typeface="Courier New" panose="02070309020205020404" charset="0"/>
                <a:sym typeface="+mn-ea"/>
              </a:rPr>
              <a:t>、基础数据源：</a:t>
            </a:r>
            <a:r>
              <a:rPr lang="en-US" altLang="zh-CN" sz="1200" dirty="0" smtClean="0">
                <a:latin typeface="Courier New" panose="02070309020205020404" charset="0"/>
                <a:sym typeface="+mn-ea"/>
              </a:rPr>
              <a:t>SSC </a:t>
            </a:r>
            <a:r>
              <a:rPr lang="en-US" altLang="zh-CN" sz="1200" dirty="0">
                <a:latin typeface="Courier New" panose="02070309020205020404" charset="0"/>
                <a:sym typeface="+mn-ea"/>
              </a:rPr>
              <a:t>API</a:t>
            </a:r>
            <a:r>
              <a:rPr lang="zh-CN" altLang="en-US" sz="1200" dirty="0">
                <a:latin typeface="Courier New" panose="02070309020205020404" charset="0"/>
                <a:sym typeface="+mn-ea"/>
              </a:rPr>
              <a:t>中直接提供了对这些数据源的支持，比如文件</a:t>
            </a:r>
            <a:r>
              <a:rPr lang="zh-CN" altLang="en-US" sz="1200" dirty="0" smtClean="0">
                <a:latin typeface="Courier New" panose="02070309020205020404" charset="0"/>
                <a:sym typeface="+mn-ea"/>
              </a:rPr>
              <a:t>、</a:t>
            </a:r>
            <a:r>
              <a:rPr lang="en-US" altLang="zh-CN" sz="1200" dirty="0" err="1" smtClean="0">
                <a:latin typeface="Courier New" panose="02070309020205020404" charset="0"/>
                <a:sym typeface="+mn-ea"/>
              </a:rPr>
              <a:t>tcp</a:t>
            </a:r>
            <a:r>
              <a:rPr lang="en-US" altLang="zh-CN" sz="1200" dirty="0" smtClean="0">
                <a:latin typeface="Courier New" panose="02070309020205020404" charset="0"/>
                <a:sym typeface="+mn-ea"/>
              </a:rPr>
              <a:t> socket</a:t>
            </a:r>
            <a:r>
              <a:rPr lang="zh-CN" altLang="en-US" sz="1200" dirty="0" smtClean="0">
                <a:latin typeface="Courier New" panose="02070309020205020404" charset="0"/>
                <a:sym typeface="+mn-ea"/>
              </a:rPr>
              <a:t>、</a:t>
            </a:r>
            <a:r>
              <a:rPr lang="en-US" altLang="zh-CN" sz="1200" dirty="0" err="1">
                <a:latin typeface="Courier New" panose="02070309020205020404" charset="0"/>
                <a:sym typeface="+mn-ea"/>
              </a:rPr>
              <a:t>Akka</a:t>
            </a:r>
            <a:r>
              <a:rPr lang="en-US" altLang="zh-CN" sz="1200" dirty="0">
                <a:latin typeface="Courier New" panose="02070309020205020404" charset="0"/>
                <a:sym typeface="+mn-ea"/>
              </a:rPr>
              <a:t> Actor</a:t>
            </a:r>
            <a:r>
              <a:rPr lang="zh-CN" altLang="en-US" sz="1200" dirty="0">
                <a:latin typeface="Courier New" panose="02070309020205020404" charset="0"/>
                <a:sym typeface="+mn-ea"/>
              </a:rPr>
              <a:t>等。</a:t>
            </a:r>
            <a:endParaRPr lang="zh-CN" altLang="en-US" sz="1200" b="0" dirty="0">
              <a:latin typeface="Courier New" panose="02070309020205020404" charset="0"/>
              <a:ea typeface="+mn-ea"/>
            </a:endParaRPr>
          </a:p>
          <a:p>
            <a:pPr>
              <a:buNone/>
            </a:pPr>
            <a:r>
              <a:rPr lang="en-US" altLang="zh-CN" sz="1200" dirty="0">
                <a:latin typeface="Courier New" panose="02070309020205020404" charset="0"/>
                <a:sym typeface="+mn-ea"/>
              </a:rPr>
              <a:t>2</a:t>
            </a:r>
            <a:r>
              <a:rPr lang="zh-CN" altLang="en-US" sz="1200" dirty="0">
                <a:latin typeface="Courier New" panose="02070309020205020404" charset="0"/>
                <a:sym typeface="+mn-ea"/>
              </a:rPr>
              <a:t>、高级</a:t>
            </a:r>
            <a:r>
              <a:rPr lang="zh-CN" altLang="en-US" sz="1200" dirty="0" smtClean="0">
                <a:latin typeface="Courier New" panose="02070309020205020404" charset="0"/>
                <a:sym typeface="+mn-ea"/>
              </a:rPr>
              <a:t>数据源：比如</a:t>
            </a:r>
            <a:r>
              <a:rPr lang="en-US" altLang="zh-CN" sz="1200" dirty="0" smtClean="0">
                <a:latin typeface="Courier New" panose="02070309020205020404" charset="0"/>
                <a:sym typeface="+mn-ea"/>
              </a:rPr>
              <a:t>Kafka</a:t>
            </a:r>
            <a:r>
              <a:rPr lang="zh-CN" altLang="en-US" sz="1200" dirty="0">
                <a:latin typeface="Courier New" panose="02070309020205020404" charset="0"/>
                <a:sym typeface="+mn-ea"/>
              </a:rPr>
              <a:t>、</a:t>
            </a:r>
            <a:r>
              <a:rPr lang="en-US" altLang="zh-CN" sz="1200" dirty="0">
                <a:latin typeface="Courier New" panose="02070309020205020404" charset="0"/>
                <a:sym typeface="+mn-ea"/>
              </a:rPr>
              <a:t>Flume</a:t>
            </a:r>
            <a:r>
              <a:rPr lang="zh-CN" altLang="en-US" sz="1200" dirty="0">
                <a:latin typeface="Courier New" panose="02070309020205020404" charset="0"/>
                <a:sym typeface="+mn-ea"/>
              </a:rPr>
              <a:t>、</a:t>
            </a:r>
            <a:r>
              <a:rPr lang="en-US" altLang="zh-CN" sz="1200" dirty="0" smtClean="0">
                <a:latin typeface="Courier New" panose="02070309020205020404" charset="0"/>
                <a:sym typeface="+mn-ea"/>
              </a:rPr>
              <a:t>Kinesis</a:t>
            </a:r>
            <a:r>
              <a:rPr lang="zh-CN" altLang="en-US" sz="1200" dirty="0" smtClean="0">
                <a:latin typeface="Courier New" panose="02070309020205020404" charset="0"/>
                <a:sym typeface="+mn-ea"/>
              </a:rPr>
              <a:t>和</a:t>
            </a:r>
            <a:r>
              <a:rPr lang="en-US" altLang="zh-CN" sz="1200" dirty="0" smtClean="0">
                <a:latin typeface="Courier New" panose="02070309020205020404" charset="0"/>
                <a:sym typeface="+mn-ea"/>
              </a:rPr>
              <a:t>Twitter</a:t>
            </a:r>
            <a:r>
              <a:rPr lang="zh-CN" altLang="en-US" sz="1200" dirty="0" smtClean="0">
                <a:latin typeface="Courier New" panose="02070309020205020404" charset="0"/>
                <a:sym typeface="+mn-ea"/>
              </a:rPr>
              <a:t>等</a:t>
            </a:r>
            <a:r>
              <a:rPr lang="zh-CN" altLang="en-US" sz="1200" dirty="0">
                <a:latin typeface="Courier New" panose="02070309020205020404" charset="0"/>
                <a:sym typeface="+mn-ea"/>
              </a:rPr>
              <a:t>数据源</a:t>
            </a:r>
            <a:r>
              <a:rPr lang="zh-CN" altLang="en-US" sz="1200" dirty="0" smtClean="0">
                <a:latin typeface="Courier New" panose="02070309020205020404" charset="0"/>
                <a:sym typeface="+mn-ea"/>
              </a:rPr>
              <a:t>，要引入第三方的</a:t>
            </a:r>
            <a:r>
              <a:rPr lang="en-US" altLang="zh-CN" sz="1200" dirty="0" smtClean="0">
                <a:latin typeface="Courier New" panose="02070309020205020404" charset="0"/>
                <a:sym typeface="+mn-ea"/>
              </a:rPr>
              <a:t>JAR</a:t>
            </a:r>
            <a:r>
              <a:rPr lang="zh-CN" altLang="en-US" sz="1200" dirty="0" smtClean="0">
                <a:latin typeface="Courier New" panose="02070309020205020404" charset="0"/>
                <a:sym typeface="+mn-ea"/>
              </a:rPr>
              <a:t>来完成我们的工作。</a:t>
            </a:r>
            <a:endParaRPr lang="zh-CN" altLang="en-US" sz="1200" b="0" dirty="0">
              <a:latin typeface="Courier New" panose="02070309020205020404" charset="0"/>
              <a:ea typeface="+mn-ea"/>
            </a:endParaRPr>
          </a:p>
          <a:p>
            <a:pPr>
              <a:buNone/>
            </a:pPr>
            <a:r>
              <a:rPr lang="en-US" altLang="zh-CN" sz="1200" dirty="0">
                <a:latin typeface="Courier New" panose="02070309020205020404" charset="0"/>
                <a:sym typeface="+mn-ea"/>
              </a:rPr>
              <a:t>3</a:t>
            </a:r>
            <a:r>
              <a:rPr lang="zh-CN" altLang="en-US" sz="1200" dirty="0">
                <a:latin typeface="Courier New" panose="02070309020205020404" charset="0"/>
                <a:sym typeface="+mn-ea"/>
              </a:rPr>
              <a:t>、自定义数据源</a:t>
            </a:r>
            <a:r>
              <a:rPr lang="zh-CN" altLang="en-US" sz="1200" dirty="0" smtClean="0">
                <a:latin typeface="Courier New" panose="02070309020205020404" charset="0"/>
                <a:sym typeface="+mn-ea"/>
              </a:rPr>
              <a:t>：比如我们的</a:t>
            </a:r>
            <a:r>
              <a:rPr lang="en-US" altLang="zh-CN" sz="1200" dirty="0" smtClean="0">
                <a:latin typeface="Courier New" panose="02070309020205020404" charset="0"/>
                <a:sym typeface="+mn-ea"/>
              </a:rPr>
              <a:t>ZMQ</a:t>
            </a:r>
            <a:r>
              <a:rPr lang="zh-CN" altLang="en-US" sz="1200" dirty="0" smtClean="0">
                <a:latin typeface="Courier New" panose="02070309020205020404" charset="0"/>
                <a:sym typeface="+mn-ea"/>
              </a:rPr>
              <a:t>、</a:t>
            </a:r>
            <a:r>
              <a:rPr lang="en-US" altLang="zh-CN" sz="1200" dirty="0" err="1" smtClean="0">
                <a:latin typeface="Courier New" panose="02070309020205020404" charset="0"/>
                <a:sym typeface="+mn-ea"/>
              </a:rPr>
              <a:t>RabbitMQ</a:t>
            </a:r>
            <a:r>
              <a:rPr lang="zh-CN" altLang="en-US" sz="1200" dirty="0" smtClean="0">
                <a:latin typeface="Courier New" panose="02070309020205020404" charset="0"/>
                <a:sym typeface="+mn-ea"/>
              </a:rPr>
              <a:t>、</a:t>
            </a:r>
            <a:r>
              <a:rPr lang="en-US" altLang="zh-CN" sz="1200" dirty="0" err="1" smtClean="0">
                <a:latin typeface="Courier New" panose="02070309020205020404" charset="0"/>
                <a:sym typeface="+mn-ea"/>
              </a:rPr>
              <a:t>ActiveMQ</a:t>
            </a:r>
            <a:r>
              <a:rPr lang="zh-CN" altLang="en-US" sz="1200" dirty="0" smtClean="0">
                <a:latin typeface="Courier New" panose="02070309020205020404" charset="0"/>
                <a:sym typeface="+mn-ea"/>
              </a:rPr>
              <a:t>等任何格式的自定义数据源。关于自定义数据源，老师在讲解最后一个项目的时候，会使用此自定义数据源如果从</a:t>
            </a:r>
            <a:r>
              <a:rPr lang="en-US" altLang="zh-CN" sz="1200" dirty="0" smtClean="0">
                <a:latin typeface="Courier New" panose="02070309020205020404" charset="0"/>
                <a:sym typeface="+mn-ea"/>
              </a:rPr>
              <a:t>ZMQ</a:t>
            </a:r>
            <a:r>
              <a:rPr lang="zh-CN" altLang="en-US" sz="1200" dirty="0" smtClean="0">
                <a:latin typeface="Courier New" panose="02070309020205020404" charset="0"/>
                <a:sym typeface="+mn-ea"/>
              </a:rPr>
              <a:t>中读取数据。官方提供的</a:t>
            </a:r>
            <a:r>
              <a:rPr lang="en-US" altLang="zh-CN" sz="1200" dirty="0" smtClean="0">
                <a:latin typeface="Courier New" panose="02070309020205020404" charset="0"/>
                <a:sym typeface="+mn-ea"/>
              </a:rPr>
              <a:t>Spark-ZMQ</a:t>
            </a:r>
            <a:r>
              <a:rPr lang="zh-CN" altLang="en-US" sz="1200" dirty="0" smtClean="0">
                <a:latin typeface="Courier New" panose="02070309020205020404" charset="0"/>
                <a:sym typeface="+mn-ea"/>
              </a:rPr>
              <a:t>是基于</a:t>
            </a:r>
            <a:r>
              <a:rPr lang="en-US" altLang="zh-CN" sz="1200" dirty="0" smtClean="0">
                <a:latin typeface="Courier New" panose="02070309020205020404" charset="0"/>
                <a:sym typeface="+mn-ea"/>
              </a:rPr>
              <a:t>zmq2.0</a:t>
            </a:r>
            <a:r>
              <a:rPr lang="zh-CN" altLang="en-US" sz="1200" dirty="0" smtClean="0">
                <a:latin typeface="Courier New" panose="02070309020205020404" charset="0"/>
                <a:sym typeface="+mn-ea"/>
              </a:rPr>
              <a:t>版本的，因为现在的 生产环境都是基于</a:t>
            </a:r>
            <a:r>
              <a:rPr lang="en-US" altLang="zh-CN" sz="1200" dirty="0" smtClean="0">
                <a:latin typeface="Courier New" panose="02070309020205020404" charset="0"/>
                <a:sym typeface="+mn-ea"/>
              </a:rPr>
              <a:t>ZMQ4</a:t>
            </a:r>
            <a:r>
              <a:rPr lang="zh-CN" altLang="en-US" sz="1200" dirty="0" smtClean="0">
                <a:latin typeface="Courier New" panose="02070309020205020404" charset="0"/>
                <a:sym typeface="+mn-ea"/>
              </a:rPr>
              <a:t>以上的版本了，所以必须自己定义并实现了一个自定义的</a:t>
            </a:r>
            <a:r>
              <a:rPr lang="en-US" altLang="zh-CN" sz="1200" dirty="0" smtClean="0">
                <a:latin typeface="Courier New" panose="02070309020205020404" charset="0"/>
                <a:sym typeface="+mn-ea"/>
              </a:rPr>
              <a:t>receiver</a:t>
            </a:r>
            <a:r>
              <a:rPr lang="zh-CN" altLang="en-US" sz="1200" dirty="0" smtClean="0">
                <a:latin typeface="Courier New" panose="02070309020205020404" charset="0"/>
                <a:sym typeface="+mn-ea"/>
              </a:rPr>
              <a:t>机制。</a:t>
            </a:r>
            <a:endParaRPr lang="zh-CN" altLang="en-US" sz="1200" dirty="0" smtClean="0">
              <a:solidFill>
                <a:schemeClr val="tx1"/>
              </a:solidFill>
              <a:latin typeface="Courier New" panose="02070309020205020404" charset="0"/>
              <a:cs typeface="Courier New" panose="02070309020205020404" charset="0"/>
              <a:sym typeface="+mn-ea"/>
            </a:endParaRPr>
          </a:p>
        </p:txBody>
      </p:sp>
      <p:sp>
        <p:nvSpPr>
          <p:cNvPr id="4" name="文本框 3"/>
          <p:cNvSpPr txBox="1"/>
          <p:nvPr/>
        </p:nvSpPr>
        <p:spPr>
          <a:xfrm>
            <a:off x="633730" y="1242060"/>
            <a:ext cx="2630170" cy="299085"/>
          </a:xfrm>
          <a:prstGeom prst="rect">
            <a:avLst/>
          </a:prstGeom>
          <a:noFill/>
        </p:spPr>
        <p:txBody>
          <a:bodyPr wrap="square" rtlCol="0">
            <a:spAutoFit/>
          </a:bodyPr>
          <a:p>
            <a:pPr marL="285750" indent="-285750">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输入</a:t>
            </a:r>
            <a:r>
              <a:rPr lang="en-US" altLang="zh-CN" b="1" i="1" dirty="0" err="1" smtClean="0">
                <a:latin typeface="Courier New" panose="02070309020205020404" charset="0"/>
                <a:ea typeface="楷体" panose="02010609060101010101" pitchFamily="49" charset="-122"/>
                <a:sym typeface="+mn-ea"/>
              </a:rPr>
              <a:t>DStream</a:t>
            </a:r>
            <a:r>
              <a:rPr lang="zh-CN" altLang="en-US" b="1" i="1" dirty="0" smtClean="0">
                <a:latin typeface="Courier New" panose="02070309020205020404" charset="0"/>
                <a:ea typeface="楷体" panose="02010609060101010101" pitchFamily="49" charset="-122"/>
                <a:sym typeface="+mn-ea"/>
              </a:rPr>
              <a:t>和</a:t>
            </a:r>
            <a:r>
              <a:rPr lang="en-US" altLang="zh-CN" b="1" i="1" dirty="0" smtClean="0">
                <a:latin typeface="Courier New" panose="02070309020205020404" charset="0"/>
                <a:ea typeface="楷体" panose="02010609060101010101" pitchFamily="49" charset="-122"/>
                <a:sym typeface="+mn-ea"/>
              </a:rPr>
              <a:t>Receiver</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StreamingContext</a:t>
            </a:r>
            <a:r>
              <a:rPr lang="zh-CN" altLang="en-US" sz="2200" b="1" i="1" dirty="0">
                <a:solidFill>
                  <a:schemeClr val="bg1"/>
                </a:solidFill>
                <a:latin typeface="Courier New" panose="02070309020205020404" charset="0"/>
                <a:ea typeface="楷体" panose="02010609060101010101" pitchFamily="49" charset="-122"/>
                <a:sym typeface="+mn-ea"/>
              </a:rPr>
              <a:t>和</a:t>
            </a:r>
            <a:r>
              <a:rPr lang="en-US" altLang="zh-CN" sz="2200" b="1" i="1" dirty="0" err="1">
                <a:solidFill>
                  <a:schemeClr val="bg1"/>
                </a:solidFill>
                <a:latin typeface="Courier New" panose="02070309020205020404" charset="0"/>
                <a:ea typeface="楷体" panose="02010609060101010101" pitchFamily="49" charset="-122"/>
                <a:sym typeface="+mn-ea"/>
              </a:rPr>
              <a:t>DStream</a:t>
            </a:r>
            <a:endParaRPr lang="en-US" altLang="zh-CN" sz="2200" b="1" dirty="0" smtClean="0">
              <a:solidFill>
                <a:srgbClr val="FFFFFF"/>
              </a:solidFill>
              <a:sym typeface="+mn-ea"/>
            </a:endParaRPr>
          </a:p>
        </p:txBody>
      </p:sp>
      <p:sp>
        <p:nvSpPr>
          <p:cNvPr id="2" name="文本框 1"/>
          <p:cNvSpPr txBox="1"/>
          <p:nvPr/>
        </p:nvSpPr>
        <p:spPr>
          <a:xfrm>
            <a:off x="713105" y="1316355"/>
            <a:ext cx="7618730"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Streaming</a:t>
            </a:r>
            <a:r>
              <a:rPr lang="zh-CN" altLang="en-US" b="1" i="1" dirty="0" smtClean="0">
                <a:latin typeface="Courier New" panose="02070309020205020404" charset="0"/>
                <a:ea typeface="楷体" panose="02010609060101010101" pitchFamily="49" charset="-122"/>
                <a:sym typeface="+mn-ea"/>
              </a:rPr>
              <a:t>的运行机制</a:t>
            </a:r>
            <a:r>
              <a:rPr lang="en-US" altLang="zh-CN" b="1" i="1" dirty="0" smtClean="0">
                <a:latin typeface="Courier New" panose="02070309020205020404" charset="0"/>
                <a:ea typeface="楷体" panose="02010609060101010101" pitchFamily="49" charset="-122"/>
                <a:sym typeface="+mn-ea"/>
              </a:rPr>
              <a:t>local[</a:t>
            </a:r>
            <a:r>
              <a:rPr lang="zh-CN" altLang="en-US" b="1" i="1" dirty="0" smtClean="0">
                <a:latin typeface="Courier New" panose="02070309020205020404" charset="0"/>
                <a:ea typeface="楷体" panose="02010609060101010101" pitchFamily="49" charset="-122"/>
                <a:sym typeface="+mn-ea"/>
              </a:rPr>
              <a:t>*</a:t>
            </a:r>
            <a:r>
              <a:rPr lang="en-US" altLang="zh-CN" b="1" i="1" dirty="0" smtClean="0">
                <a:latin typeface="Courier New" panose="02070309020205020404" charset="0"/>
                <a:ea typeface="楷体" panose="02010609060101010101" pitchFamily="49" charset="-122"/>
                <a:sym typeface="+mn-ea"/>
              </a:rPr>
              <a:t>]</a:t>
            </a:r>
            <a:r>
              <a:rPr lang="zh-CN" altLang="en-US" b="1" i="1" dirty="0" smtClean="0">
                <a:latin typeface="Courier New" panose="02070309020205020404" charset="0"/>
                <a:ea typeface="楷体" panose="02010609060101010101" pitchFamily="49" charset="-122"/>
                <a:sym typeface="+mn-ea"/>
              </a:rPr>
              <a:t>分析</a:t>
            </a:r>
            <a:endParaRPr lang="zh-CN" altLang="en-US" b="1">
              <a:latin typeface="Courier New" panose="02070309020205020404" charset="0"/>
              <a:cs typeface="Courier New" panose="02070309020205020404" charset="0"/>
            </a:endParaRPr>
          </a:p>
        </p:txBody>
      </p:sp>
      <p:sp>
        <p:nvSpPr>
          <p:cNvPr id="6" name="文本框 5"/>
          <p:cNvSpPr txBox="1"/>
          <p:nvPr/>
        </p:nvSpPr>
        <p:spPr>
          <a:xfrm>
            <a:off x="572770" y="1615440"/>
            <a:ext cx="7998460" cy="3491865"/>
          </a:xfrm>
          <a:prstGeom prst="rect">
            <a:avLst/>
          </a:prstGeom>
          <a:noFill/>
        </p:spPr>
        <p:txBody>
          <a:bodyPr wrap="square" rtlCol="0">
            <a:spAutoFit/>
          </a:bodyPr>
          <a:p>
            <a:r>
              <a:rPr lang="zh-CN" altLang="en-US" sz="1300">
                <a:latin typeface="Courier New" panose="02070309020205020404" charset="0"/>
                <a:cs typeface="Courier New" panose="02070309020205020404" charset="0"/>
              </a:rPr>
              <a:t>1、如果我们想要在我们的Spark Streaming应用中并行读取N多数据的话，我们可以启动创建多个DStream。这样子就会创建多个Receiver，老师最多的一个案例是启动了128个Receive，每个receiver每秒的数据是1000W以上。</a:t>
            </a:r>
            <a:endParaRPr lang="zh-CN" altLang="en-US" sz="1300">
              <a:latin typeface="Courier New" panose="02070309020205020404" charset="0"/>
              <a:cs typeface="Courier New" panose="02070309020205020404" charset="0"/>
            </a:endParaRPr>
          </a:p>
          <a:p>
            <a:endParaRPr lang="zh-CN" altLang="en-US" sz="1300">
              <a:latin typeface="Courier New" panose="02070309020205020404" charset="0"/>
              <a:cs typeface="Courier New" panose="02070309020205020404" charset="0"/>
            </a:endParaRPr>
          </a:p>
          <a:p>
            <a:r>
              <a:rPr lang="zh-CN" altLang="en-US" sz="1300">
                <a:latin typeface="Courier New" panose="02070309020205020404" charset="0"/>
                <a:cs typeface="Courier New" panose="02070309020205020404" charset="0"/>
              </a:rPr>
              <a:t>2、但是要注意的是，我们Spark Streaming Application的Executor进程，是个长时间运行的一个进程，因此它会独占分给他的cpu core。所以它只能自己处理这件事情了，不能再干其他活了。</a:t>
            </a:r>
            <a:endParaRPr lang="zh-CN" altLang="en-US" sz="1300">
              <a:latin typeface="Courier New" panose="02070309020205020404" charset="0"/>
              <a:cs typeface="Courier New" panose="02070309020205020404" charset="0"/>
            </a:endParaRPr>
          </a:p>
          <a:p>
            <a:endParaRPr lang="zh-CN" altLang="en-US" sz="1300">
              <a:latin typeface="Courier New" panose="02070309020205020404" charset="0"/>
              <a:cs typeface="Courier New" panose="02070309020205020404" charset="0"/>
            </a:endParaRPr>
          </a:p>
          <a:p>
            <a:r>
              <a:rPr lang="zh-CN" altLang="en-US" sz="1300">
                <a:latin typeface="Courier New" panose="02070309020205020404" charset="0"/>
                <a:cs typeface="Courier New" panose="02070309020205020404" charset="0"/>
              </a:rPr>
              <a:t>3、使用背对模式local运行我们的Spark Streaming程序时，绝对不能使用local或者 local[1]的模式。因为Spark Streaming运行的时候，必须要至少要有2个线程。如果只给了一条的话，Spark Streaming Application程序会直接hang在哪儿。 两条线程的一条用来分配给Receiver接收数据，另外一条线程用来处理接受到的数据。因此我们想要进行本地测试的话，必须满足local[N],这个N一定要大于2</a:t>
            </a:r>
            <a:endParaRPr lang="zh-CN" altLang="en-US" sz="1300">
              <a:latin typeface="Courier New" panose="02070309020205020404" charset="0"/>
              <a:cs typeface="Courier New" panose="02070309020205020404" charset="0"/>
            </a:endParaRPr>
          </a:p>
          <a:p>
            <a:endParaRPr lang="zh-CN" altLang="en-US" sz="1300">
              <a:latin typeface="Courier New" panose="02070309020205020404" charset="0"/>
              <a:cs typeface="Courier New" panose="02070309020205020404" charset="0"/>
            </a:endParaRPr>
          </a:p>
          <a:p>
            <a:r>
              <a:rPr lang="zh-CN" altLang="en-US" sz="1300">
                <a:latin typeface="Courier New" panose="02070309020205020404" charset="0"/>
                <a:cs typeface="Courier New" panose="02070309020205020404" charset="0"/>
              </a:rPr>
              <a:t>4、如果我们想要在我们的Spark进群上运行的话，那么首先，必须要求我们的集群每个节点上，有&gt;1个cpu core。其次，给Spark Streaming的每个executor分配的core，必须&gt;1，这样，才能保证分配到executor上运行的输入DStream，两条线程并行，一条运行Receiver，接收数据；一条处理数据。否则的话，只会接收数据，不会处理数据。</a:t>
            </a:r>
            <a:endParaRPr lang="zh-CN" altLang="en-US" sz="1300">
              <a:latin typeface="Courier New" panose="02070309020205020404" charset="0"/>
              <a:cs typeface="Courier New" panose="0207030902020502040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77725"/>
            <a:ext cx="9144000" cy="1006612"/>
            <a:chOff x="0" y="442773"/>
            <a:chExt cx="9144000" cy="1006612"/>
          </a:xfrm>
        </p:grpSpPr>
        <p:grpSp>
          <p:nvGrpSpPr>
            <p:cNvPr id="113" name="组合 8"/>
            <p:cNvGrpSpPr/>
            <p:nvPr/>
          </p:nvGrpSpPr>
          <p:grpSpPr bwMode="auto">
            <a:xfrm>
              <a:off x="0" y="447291"/>
              <a:ext cx="9144000" cy="978944"/>
              <a:chOff x="4554659" y="848727"/>
              <a:chExt cx="3478170" cy="483859"/>
            </a:xfrm>
            <a:solidFill>
              <a:srgbClr val="950000"/>
            </a:solidFill>
          </p:grpSpPr>
          <p:sp>
            <p:nvSpPr>
              <p:cNvPr id="114" name="矩形 113"/>
              <p:cNvSpPr/>
              <p:nvPr/>
            </p:nvSpPr>
            <p:spPr>
              <a:xfrm>
                <a:off x="4554659" y="848727"/>
                <a:ext cx="3478170" cy="483859"/>
              </a:xfrm>
              <a:prstGeom prst="rect">
                <a:avLst/>
              </a:prstGeom>
              <a:grp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 name="TextBox 8"/>
              <p:cNvSpPr txBox="1">
                <a:spLocks noChangeArrowheads="1"/>
              </p:cNvSpPr>
              <p:nvPr/>
            </p:nvSpPr>
            <p:spPr bwMode="auto">
              <a:xfrm>
                <a:off x="6200762" y="1008135"/>
                <a:ext cx="1644621" cy="212973"/>
              </a:xfrm>
              <a:prstGeom prst="rect">
                <a:avLst/>
              </a:prstGeom>
              <a:grpFill/>
              <a:ln w="9525">
                <a:noFill/>
                <a:miter lim="800000"/>
              </a:ln>
            </p:spPr>
            <p:txBody>
              <a:bodyPr wrap="square">
                <a:spAutoFit/>
              </a:bodyPr>
              <a:lstStyle/>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dirty="0">
                  <a:solidFill>
                    <a:schemeClr val="bg1"/>
                  </a:solidFill>
                  <a:latin typeface="Calibri" panose="020F0502020204030204" pitchFamily="34" charset="0"/>
                </a:endParaRPr>
              </a:p>
            </p:txBody>
          </p:sp>
        </p:grpSp>
        <p:sp>
          <p:nvSpPr>
            <p:cNvPr id="116" name="矩形 115"/>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4" name="图片 1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4" name="矩形 3"/>
          <p:cNvSpPr/>
          <p:nvPr/>
        </p:nvSpPr>
        <p:spPr>
          <a:xfrm>
            <a:off x="-8541" y="1757190"/>
            <a:ext cx="1825962" cy="3175028"/>
          </a:xfrm>
          <a:prstGeom prst="rect">
            <a:avLst/>
          </a:prstGeom>
          <a:solidFill>
            <a:srgbClr val="95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smtClean="0">
                <a:solidFill>
                  <a:schemeClr val="bg1"/>
                </a:solidFill>
              </a:rPr>
              <a:t>目  录</a:t>
            </a:r>
            <a:endParaRPr lang="zh-CN" altLang="en-US" sz="2600" b="1" dirty="0">
              <a:solidFill>
                <a:schemeClr val="bg1"/>
              </a:solidFill>
            </a:endParaRPr>
          </a:p>
        </p:txBody>
      </p:sp>
      <p:cxnSp>
        <p:nvCxnSpPr>
          <p:cNvPr id="39" name="直接连接符 38"/>
          <p:cNvCxnSpPr/>
          <p:nvPr/>
        </p:nvCxnSpPr>
        <p:spPr>
          <a:xfrm>
            <a:off x="3273298" y="1757190"/>
            <a:ext cx="9426" cy="3175028"/>
          </a:xfrm>
          <a:prstGeom prst="line">
            <a:avLst/>
          </a:prstGeom>
          <a:ln w="317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425825" y="1677670"/>
            <a:ext cx="5596890" cy="2999740"/>
          </a:xfrm>
          <a:prstGeom prst="rect">
            <a:avLst/>
          </a:prstGeom>
          <a:noFill/>
        </p:spPr>
        <p:txBody>
          <a:bodyPr wrap="square" rtlCol="0">
            <a:spAutoFit/>
          </a:bodyPr>
          <a:lstStyle/>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基本工作原理介绍</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Ø"/>
            </a:pPr>
            <a:r>
              <a:rPr lang="zh-CN" altLang="en-US" sz="1400" b="1" i="1" dirty="0">
                <a:latin typeface="Courier New" panose="02070309020205020404" charset="0"/>
                <a:ea typeface="楷体" panose="02010609060101010101" pitchFamily="49" charset="-122"/>
                <a:sym typeface="+mn-ea"/>
              </a:rPr>
              <a:t>常见流式框架（</a:t>
            </a:r>
            <a:r>
              <a:rPr lang="en-US" altLang="zh-CN" sz="1400" b="1" i="1" dirty="0" err="1">
                <a:latin typeface="Courier New" panose="02070309020205020404" charset="0"/>
                <a:ea typeface="楷体" panose="02010609060101010101" pitchFamily="49" charset="-122"/>
                <a:sym typeface="+mn-ea"/>
              </a:rPr>
              <a:t>Flink</a:t>
            </a:r>
            <a:r>
              <a:rPr lang="zh-CN" altLang="en-US" sz="1400" b="1" i="1" dirty="0">
                <a:latin typeface="Courier New" panose="02070309020205020404" charset="0"/>
                <a:ea typeface="楷体" panose="02010609060101010101" pitchFamily="49" charset="-122"/>
                <a:sym typeface="+mn-ea"/>
              </a:rPr>
              <a:t>、</a:t>
            </a:r>
            <a:r>
              <a:rPr lang="en-US" altLang="zh-CN" sz="1400" b="1" i="1" dirty="0" smtClean="0">
                <a:latin typeface="Courier New" panose="02070309020205020404" charset="0"/>
                <a:ea typeface="楷体" panose="02010609060101010101" pitchFamily="49" charset="-122"/>
                <a:sym typeface="+mn-ea"/>
              </a:rPr>
              <a:t>Storm</a:t>
            </a:r>
            <a:r>
              <a:rPr lang="zh-CN" altLang="en-US" sz="1400" b="1" i="1" dirty="0" smtClean="0">
                <a:latin typeface="Courier New" panose="02070309020205020404" charset="0"/>
                <a:ea typeface="楷体" panose="02010609060101010101" pitchFamily="49" charset="-122"/>
                <a:sym typeface="+mn-ea"/>
              </a:rPr>
              <a:t>）</a:t>
            </a:r>
            <a:r>
              <a:rPr lang="zh-CN" altLang="en-US" sz="1400" b="1" i="1" dirty="0">
                <a:latin typeface="Courier New" panose="02070309020205020404" charset="0"/>
                <a:ea typeface="楷体" panose="02010609060101010101" pitchFamily="49" charset="-122"/>
                <a:sym typeface="+mn-ea"/>
              </a:rPr>
              <a:t>的对比分析</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实时案例实战</a:t>
            </a:r>
            <a:r>
              <a:rPr lang="en-US" altLang="zh-CN" sz="1400" b="1" i="1" dirty="0">
                <a:latin typeface="Courier New" panose="02070309020205020404" charset="0"/>
                <a:ea typeface="楷体" panose="02010609060101010101" pitchFamily="49" charset="-122"/>
                <a:sym typeface="+mn-ea"/>
              </a:rPr>
              <a:t>(Java</a:t>
            </a:r>
            <a:r>
              <a:rPr lang="zh-CN" altLang="en-US" sz="1400" b="1" i="1" dirty="0">
                <a:latin typeface="Courier New" panose="02070309020205020404" charset="0"/>
                <a:ea typeface="楷体" panose="02010609060101010101" pitchFamily="49" charset="-122"/>
                <a:sym typeface="+mn-ea"/>
              </a:rPr>
              <a:t>和</a:t>
            </a:r>
            <a:r>
              <a:rPr lang="en-US" altLang="zh-CN" sz="1400" b="1" i="1" dirty="0">
                <a:latin typeface="Courier New" panose="02070309020205020404" charset="0"/>
                <a:ea typeface="楷体" panose="02010609060101010101" pitchFamily="49" charset="-122"/>
                <a:sym typeface="+mn-ea"/>
              </a:rPr>
              <a:t>Scala)</a:t>
            </a:r>
            <a:endParaRPr kumimoji="1"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charset="0"/>
              <a:buChar char="Ø"/>
            </a:pPr>
            <a:r>
              <a:rPr lang="en-US" altLang="zh-CN" sz="1400" b="1" i="1" dirty="0" err="1">
                <a:latin typeface="Courier New" panose="02070309020205020404" charset="0"/>
                <a:ea typeface="楷体" panose="02010609060101010101" pitchFamily="49" charset="-122"/>
                <a:sym typeface="+mn-ea"/>
              </a:rPr>
              <a:t>StreamingContext</a:t>
            </a:r>
            <a:r>
              <a:rPr lang="zh-CN" altLang="en-US" sz="1400" b="1" i="1" dirty="0">
                <a:latin typeface="Courier New" panose="02070309020205020404" charset="0"/>
                <a:ea typeface="楷体" panose="02010609060101010101" pitchFamily="49" charset="-122"/>
                <a:sym typeface="+mn-ea"/>
              </a:rPr>
              <a:t>和</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讲解</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与</a:t>
            </a:r>
            <a:r>
              <a:rPr lang="en-US" altLang="zh-CN" sz="1400" b="1" i="1" dirty="0">
                <a:latin typeface="Courier New" panose="02070309020205020404" charset="0"/>
                <a:ea typeface="楷体" panose="02010609060101010101" pitchFamily="49" charset="-122"/>
                <a:sym typeface="+mn-ea"/>
              </a:rPr>
              <a:t>HDFS</a:t>
            </a:r>
            <a:r>
              <a:rPr lang="zh-CN" altLang="en-US" sz="1400" b="1" i="1" dirty="0">
                <a:latin typeface="Courier New" panose="02070309020205020404" charset="0"/>
                <a:ea typeface="楷体" panose="02010609060101010101" pitchFamily="49" charset="-122"/>
                <a:sym typeface="+mn-ea"/>
              </a:rPr>
              <a:t>的实战</a:t>
            </a:r>
            <a:endParaRPr lang="zh-CN" altLang="en-US" sz="1400" b="1" i="1" dirty="0">
              <a:latin typeface="Courier New" panose="02070309020205020404" charset="0"/>
              <a:ea typeface="楷体" panose="02010609060101010101" pitchFamily="49" charset="-122"/>
            </a:endParaRPr>
          </a:p>
          <a:p>
            <a:pPr marL="285750" indent="-285750">
              <a:lnSpc>
                <a:spcPct val="150000"/>
              </a:lnSpc>
              <a:buFont typeface="Wingdings" panose="05000000000000000000" charset="0"/>
              <a:buChar char="Ø"/>
            </a:pPr>
            <a:r>
              <a:rPr lang="en-US" altLang="zh-CN" sz="1400" b="1" i="1" dirty="0">
                <a:solidFill>
                  <a:srgbClr val="FF0000"/>
                </a:solidFill>
                <a:latin typeface="Courier New" panose="02070309020205020404" charset="0"/>
                <a:ea typeface="楷体" panose="02010609060101010101" pitchFamily="49" charset="-122"/>
                <a:sym typeface="+mn-ea"/>
              </a:rPr>
              <a:t>Spark Streaming</a:t>
            </a:r>
            <a:r>
              <a:rPr lang="zh-CN" altLang="en-US" sz="1400" b="1" i="1" dirty="0">
                <a:solidFill>
                  <a:srgbClr val="FF0000"/>
                </a:solidFill>
                <a:latin typeface="Courier New" panose="02070309020205020404" charset="0"/>
                <a:ea typeface="楷体" panose="02010609060101010101" pitchFamily="49" charset="-122"/>
                <a:sym typeface="+mn-ea"/>
              </a:rPr>
              <a:t>的</a:t>
            </a:r>
            <a:r>
              <a:rPr lang="en-US" altLang="zh-CN" sz="1400" b="1" i="1" dirty="0" err="1">
                <a:solidFill>
                  <a:srgbClr val="FF0000"/>
                </a:solidFill>
                <a:latin typeface="Courier New" panose="02070309020205020404" charset="0"/>
                <a:ea typeface="楷体" panose="02010609060101010101" pitchFamily="49" charset="-122"/>
                <a:sym typeface="+mn-ea"/>
              </a:rPr>
              <a:t>DStream</a:t>
            </a:r>
            <a:r>
              <a:rPr lang="zh-CN" altLang="en-US" sz="1400" b="1" i="1" dirty="0">
                <a:solidFill>
                  <a:srgbClr val="FF0000"/>
                </a:solidFill>
                <a:latin typeface="Courier New" panose="02070309020205020404" charset="0"/>
                <a:ea typeface="楷体" panose="02010609060101010101" pitchFamily="49" charset="-122"/>
                <a:sym typeface="+mn-ea"/>
              </a:rPr>
              <a:t>与</a:t>
            </a:r>
            <a:r>
              <a:rPr lang="en-US" altLang="zh-CN" sz="1400" b="1" i="1" dirty="0">
                <a:solidFill>
                  <a:srgbClr val="FF0000"/>
                </a:solidFill>
                <a:latin typeface="Courier New" panose="02070309020205020404" charset="0"/>
                <a:ea typeface="楷体" panose="02010609060101010101" pitchFamily="49" charset="-122"/>
                <a:sym typeface="+mn-ea"/>
              </a:rPr>
              <a:t>Kafka</a:t>
            </a:r>
            <a:r>
              <a:rPr lang="zh-CN" altLang="en-US" sz="1400" b="1" i="1" dirty="0">
                <a:solidFill>
                  <a:srgbClr val="FF0000"/>
                </a:solidFill>
                <a:latin typeface="Courier New" panose="02070309020205020404" charset="0"/>
                <a:ea typeface="楷体" panose="02010609060101010101" pitchFamily="49" charset="-122"/>
                <a:sym typeface="+mn-ea"/>
              </a:rPr>
              <a:t>实战</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a:t>
            </a:r>
            <a:r>
              <a:rPr lang="en-US" altLang="zh-CN" sz="1400" b="1" i="1" dirty="0" err="1">
                <a:latin typeface="Courier New" panose="02070309020205020404" charset="0"/>
                <a:ea typeface="楷体" panose="02010609060101010101" pitchFamily="49" charset="-122"/>
                <a:sym typeface="+mn-ea"/>
              </a:rPr>
              <a:t>DStream</a:t>
            </a:r>
            <a:r>
              <a:rPr lang="zh-CN" altLang="en-US" sz="1400" b="1" i="1" dirty="0">
                <a:latin typeface="Courier New" panose="02070309020205020404" charset="0"/>
                <a:ea typeface="楷体" panose="02010609060101010101" pitchFamily="49" charset="-122"/>
                <a:sym typeface="+mn-ea"/>
              </a:rPr>
              <a:t>的</a:t>
            </a:r>
            <a:r>
              <a:rPr lang="en-US" altLang="zh-CN" sz="1400" b="1" i="1" dirty="0">
                <a:latin typeface="Courier New" panose="02070309020205020404" charset="0"/>
                <a:ea typeface="楷体" panose="02010609060101010101" pitchFamily="49" charset="-122"/>
                <a:sym typeface="+mn-ea"/>
              </a:rPr>
              <a:t>transformation</a:t>
            </a:r>
            <a:r>
              <a:rPr lang="zh-CN" altLang="en-US" sz="1400" b="1" i="1" dirty="0">
                <a:latin typeface="Courier New" panose="02070309020205020404" charset="0"/>
                <a:ea typeface="楷体" panose="02010609060101010101" pitchFamily="49" charset="-122"/>
                <a:sym typeface="+mn-ea"/>
              </a:rPr>
              <a:t>实战</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a:t>
            </a:r>
            <a:r>
              <a:rPr lang="zh-CN" altLang="en-US" sz="1400" b="1" i="1" dirty="0">
                <a:latin typeface="Courier New" panose="02070309020205020404" charset="0"/>
                <a:ea typeface="楷体" panose="02010609060101010101" pitchFamily="49" charset="-122"/>
                <a:sym typeface="+mn-ea"/>
              </a:rPr>
              <a:t>的缓存和</a:t>
            </a:r>
            <a:r>
              <a:rPr lang="en-US" altLang="zh-CN" sz="1400" b="1" i="1" dirty="0" err="1">
                <a:latin typeface="Courier New" panose="02070309020205020404" charset="0"/>
                <a:ea typeface="楷体" panose="02010609060101010101" pitchFamily="49" charset="-122"/>
                <a:sym typeface="+mn-ea"/>
              </a:rPr>
              <a:t>CheckPoint</a:t>
            </a:r>
            <a:r>
              <a:rPr lang="zh-CN" altLang="en-US" sz="1400" b="1" i="1" dirty="0">
                <a:latin typeface="Courier New" panose="02070309020205020404" charset="0"/>
                <a:ea typeface="楷体" panose="02010609060101010101" pitchFamily="49" charset="-122"/>
                <a:sym typeface="+mn-ea"/>
              </a:rPr>
              <a:t>机制</a:t>
            </a:r>
            <a:endParaRPr lang="zh-CN" altLang="en-US" sz="1400" b="1" i="1" dirty="0">
              <a:latin typeface="Courier New" panose="02070309020205020404" charset="0"/>
              <a:ea typeface="楷体" panose="02010609060101010101" pitchFamily="49" charset="-122"/>
              <a:sym typeface="+mn-ea"/>
            </a:endParaRPr>
          </a:p>
          <a:p>
            <a:pPr marL="285750" indent="-285750">
              <a:lnSpc>
                <a:spcPct val="150000"/>
              </a:lnSpc>
              <a:buFont typeface="Wingdings" panose="05000000000000000000" charset="0"/>
              <a:buChar char="Ø"/>
            </a:pPr>
            <a:r>
              <a:rPr lang="en-US" altLang="zh-CN" sz="1400" b="1" i="1" dirty="0">
                <a:latin typeface="Courier New" panose="02070309020205020404" charset="0"/>
                <a:ea typeface="楷体" panose="02010609060101010101" pitchFamily="49" charset="-122"/>
                <a:sym typeface="+mn-ea"/>
              </a:rPr>
              <a:t>Spark Streaming </a:t>
            </a:r>
            <a:r>
              <a:rPr lang="zh-CN" altLang="en-US" sz="1400" b="1" i="1" dirty="0">
                <a:latin typeface="Courier New" panose="02070309020205020404" charset="0"/>
                <a:ea typeface="楷体" panose="02010609060101010101" pitchFamily="49" charset="-122"/>
                <a:sym typeface="+mn-ea"/>
              </a:rPr>
              <a:t>性能调优</a:t>
            </a:r>
            <a:endParaRPr kumimoji="1" lang="zh-CN" altLang="en-US" sz="1400" b="1" i="1" dirty="0">
              <a:latin typeface="Courier New" panose="02070309020205020404" charset="0"/>
              <a:ea typeface="楷体" panose="02010609060101010101" pitchFamily="49"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0">
        <p14:flip dir="r"/>
      </p:transition>
    </mc:Choice>
    <mc:Fallback>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368300"/>
          </a:xfrm>
          <a:prstGeom prst="rect">
            <a:avLst/>
          </a:prstGeom>
          <a:solidFill>
            <a:srgbClr val="950000"/>
          </a:solidFill>
          <a:ln w="9525">
            <a:noFill/>
            <a:miter lim="800000"/>
          </a:ln>
        </p:spPr>
        <p:txBody>
          <a:bodyPr wrap="square">
            <a:spAutoFit/>
          </a:bodyPr>
          <a:p>
            <a:r>
              <a:rPr lang="en-US" altLang="zh-CN" sz="1800" b="1" i="1" dirty="0">
                <a:solidFill>
                  <a:schemeClr val="bg1"/>
                </a:solidFill>
                <a:latin typeface="Courier New" panose="02070309020205020404" charset="0"/>
                <a:ea typeface="楷体" panose="02010609060101010101" pitchFamily="49" charset="-122"/>
                <a:sym typeface="+mn-ea"/>
              </a:rPr>
              <a:t>Spark Streaming</a:t>
            </a:r>
            <a:r>
              <a:rPr lang="zh-CN" altLang="en-US" sz="1800" b="1" i="1" dirty="0">
                <a:solidFill>
                  <a:schemeClr val="bg1"/>
                </a:solidFill>
                <a:latin typeface="Courier New" panose="02070309020205020404" charset="0"/>
                <a:ea typeface="楷体" panose="02010609060101010101" pitchFamily="49" charset="-122"/>
                <a:sym typeface="+mn-ea"/>
              </a:rPr>
              <a:t>的</a:t>
            </a:r>
            <a:r>
              <a:rPr lang="en-US" altLang="zh-CN" sz="1800" b="1" i="1" dirty="0" err="1">
                <a:solidFill>
                  <a:schemeClr val="bg1"/>
                </a:solidFill>
                <a:latin typeface="Courier New" panose="02070309020205020404" charset="0"/>
                <a:ea typeface="楷体" panose="02010609060101010101" pitchFamily="49" charset="-122"/>
                <a:sym typeface="+mn-ea"/>
              </a:rPr>
              <a:t>DStream</a:t>
            </a:r>
            <a:r>
              <a:rPr lang="zh-CN" altLang="en-US" sz="1800" b="1" i="1" dirty="0">
                <a:solidFill>
                  <a:schemeClr val="bg1"/>
                </a:solidFill>
                <a:latin typeface="Courier New" panose="02070309020205020404" charset="0"/>
                <a:ea typeface="楷体" panose="02010609060101010101" pitchFamily="49" charset="-122"/>
                <a:sym typeface="+mn-ea"/>
              </a:rPr>
              <a:t>与</a:t>
            </a:r>
            <a:r>
              <a:rPr lang="en-US" altLang="zh-CN" sz="1800" b="1" i="1" dirty="0">
                <a:solidFill>
                  <a:schemeClr val="bg1"/>
                </a:solidFill>
                <a:latin typeface="Courier New" panose="02070309020205020404" charset="0"/>
                <a:ea typeface="楷体" panose="02010609060101010101" pitchFamily="49" charset="-122"/>
                <a:sym typeface="+mn-ea"/>
              </a:rPr>
              <a:t>HDFS</a:t>
            </a:r>
            <a:r>
              <a:rPr lang="zh-CN" altLang="en-US" sz="1800" b="1" i="1" dirty="0">
                <a:solidFill>
                  <a:schemeClr val="bg1"/>
                </a:solidFill>
                <a:latin typeface="Courier New" panose="02070309020205020404" charset="0"/>
                <a:ea typeface="楷体" panose="02010609060101010101" pitchFamily="49" charset="-122"/>
                <a:sym typeface="+mn-ea"/>
              </a:rPr>
              <a:t>的实战</a:t>
            </a:r>
            <a:endParaRPr lang="zh-CN" altLang="en-US" sz="1800" b="1" i="1" dirty="0" smtClean="0">
              <a:solidFill>
                <a:schemeClr val="bg1"/>
              </a:solidFill>
              <a:latin typeface="Courier New" panose="02070309020205020404" charset="0"/>
              <a:ea typeface="楷体" panose="02010609060101010101" pitchFamily="49" charset="-122"/>
              <a:sym typeface="+mn-ea"/>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525" y="1130300"/>
            <a:ext cx="5488305"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本框 1"/>
          <p:cNvSpPr txBox="1"/>
          <p:nvPr/>
        </p:nvSpPr>
        <p:spPr>
          <a:xfrm>
            <a:off x="513080" y="1445260"/>
            <a:ext cx="7212965" cy="299085"/>
          </a:xfrm>
          <a:prstGeom prst="rect">
            <a:avLst/>
          </a:prstGeom>
          <a:noFill/>
        </p:spPr>
        <p:txBody>
          <a:bodyPr wrap="square" rtlCol="0">
            <a:spAutoFit/>
          </a:bodyPr>
          <a:p>
            <a:endParaRPr lang="zh-CN" altLang="en-US"/>
          </a:p>
        </p:txBody>
      </p:sp>
      <p:sp>
        <p:nvSpPr>
          <p:cNvPr id="6" name="文本框 5"/>
          <p:cNvSpPr txBox="1"/>
          <p:nvPr/>
        </p:nvSpPr>
        <p:spPr>
          <a:xfrm>
            <a:off x="408940" y="1246505"/>
            <a:ext cx="3169285" cy="1753235"/>
          </a:xfrm>
          <a:prstGeom prst="rect">
            <a:avLst/>
          </a:prstGeom>
          <a:noFill/>
        </p:spPr>
        <p:txBody>
          <a:bodyPr wrap="square" rtlCol="0">
            <a:spAutoFit/>
          </a:bodyPr>
          <a:p>
            <a:pPr algn="l">
              <a:lnSpc>
                <a:spcPct val="150000"/>
              </a:lnSpc>
              <a:buNone/>
            </a:pPr>
            <a:r>
              <a:rPr lang="en-US" altLang="zh-CN" sz="1200" b="1" dirty="0">
                <a:solidFill>
                  <a:schemeClr val="tx1"/>
                </a:solidFill>
                <a:latin typeface="Courier New" panose="02070309020205020404" charset="0"/>
                <a:ea typeface="楷体" panose="02010609060101010101" pitchFamily="49" charset="-122"/>
                <a:sym typeface="+mn-ea"/>
              </a:rPr>
              <a:t>HDFS</a:t>
            </a:r>
            <a:r>
              <a:rPr lang="zh-CN" altLang="en-US" sz="1200" b="1" dirty="0">
                <a:solidFill>
                  <a:schemeClr val="tx1"/>
                </a:solidFill>
                <a:latin typeface="Courier New" panose="02070309020205020404" charset="0"/>
                <a:ea typeface="楷体" panose="02010609060101010101" pitchFamily="49" charset="-122"/>
                <a:sym typeface="+mn-ea"/>
              </a:rPr>
              <a:t>文件</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基于</a:t>
            </a:r>
            <a:r>
              <a:rPr lang="en-US" altLang="zh-CN" sz="1200" dirty="0">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文件的实时计算</a:t>
            </a:r>
            <a:r>
              <a:rPr lang="zh-CN" altLang="en-US" sz="1200" dirty="0" smtClean="0">
                <a:solidFill>
                  <a:schemeClr val="tx1"/>
                </a:solidFill>
                <a:latin typeface="Courier New" panose="02070309020205020404" charset="0"/>
                <a:ea typeface="楷体" panose="02010609060101010101" pitchFamily="49" charset="-122"/>
                <a:sym typeface="+mn-ea"/>
              </a:rPr>
              <a:t>，其实就是监控我们的一</a:t>
            </a:r>
            <a:r>
              <a:rPr lang="zh-CN" altLang="en-US" sz="1200" dirty="0">
                <a:solidFill>
                  <a:schemeClr val="tx1"/>
                </a:solidFill>
                <a:latin typeface="Courier New" panose="02070309020205020404" charset="0"/>
                <a:ea typeface="楷体" panose="02010609060101010101" pitchFamily="49" charset="-122"/>
                <a:sym typeface="+mn-ea"/>
              </a:rPr>
              <a:t>个</a:t>
            </a:r>
            <a:r>
              <a:rPr lang="en-US" altLang="zh-CN" sz="1200" dirty="0">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目录，只要其中有新文件出现，就实时处理。相当于处理实时的文件流</a:t>
            </a:r>
            <a:r>
              <a:rPr lang="zh-CN" altLang="en-US" sz="1200" dirty="0" smtClean="0">
                <a:solidFill>
                  <a:schemeClr val="tx1"/>
                </a:solidFill>
                <a:latin typeface="Courier New" panose="02070309020205020404" charset="0"/>
                <a:ea typeface="楷体" panose="02010609060101010101" pitchFamily="49" charset="-122"/>
                <a:sym typeface="+mn-ea"/>
              </a:rPr>
              <a:t>。</a:t>
            </a:r>
            <a:endParaRPr lang="en-US" altLang="zh-CN" sz="12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smtClean="0">
                <a:solidFill>
                  <a:schemeClr val="tx1"/>
                </a:solidFill>
                <a:latin typeface="Courier New" panose="02070309020205020404" charset="0"/>
                <a:ea typeface="楷体" panose="02010609060101010101" pitchFamily="49" charset="-122"/>
                <a:sym typeface="+mn-ea"/>
              </a:rPr>
              <a:t>    Spark </a:t>
            </a:r>
            <a:r>
              <a:rPr lang="en-US" altLang="zh-CN" sz="1200" dirty="0">
                <a:solidFill>
                  <a:schemeClr val="tx1"/>
                </a:solidFill>
                <a:latin typeface="Courier New" panose="02070309020205020404" charset="0"/>
                <a:ea typeface="楷体" panose="02010609060101010101" pitchFamily="49" charset="-122"/>
                <a:sym typeface="+mn-ea"/>
              </a:rPr>
              <a:t>Streaming</a:t>
            </a:r>
            <a:r>
              <a:rPr lang="zh-CN" altLang="en-US" sz="1200" dirty="0">
                <a:solidFill>
                  <a:schemeClr val="tx1"/>
                </a:solidFill>
                <a:latin typeface="Courier New" panose="02070309020205020404" charset="0"/>
                <a:ea typeface="楷体" panose="02010609060101010101" pitchFamily="49" charset="-122"/>
                <a:sym typeface="+mn-ea"/>
              </a:rPr>
              <a:t>会监视指定的</a:t>
            </a:r>
            <a:r>
              <a:rPr lang="en-US" altLang="zh-CN" sz="1200" dirty="0">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目录，并且处理出现在目录中的文件</a:t>
            </a:r>
            <a:r>
              <a:rPr lang="zh-CN" altLang="en-US" sz="1200" dirty="0" smtClean="0">
                <a:solidFill>
                  <a:schemeClr val="tx1"/>
                </a:solidFill>
                <a:latin typeface="Courier New" panose="02070309020205020404" charset="0"/>
                <a:ea typeface="楷体" panose="02010609060101010101" pitchFamily="49" charset="-122"/>
                <a:sym typeface="+mn-ea"/>
              </a:rPr>
              <a:t>。</a:t>
            </a:r>
            <a:endParaRPr lang="en-US" altLang="zh-CN" sz="1200" b="0" dirty="0">
              <a:solidFill>
                <a:schemeClr val="tx1"/>
              </a:solidFill>
              <a:latin typeface="Courier New" panose="02070309020205020404" charset="0"/>
              <a:ea typeface="楷体" panose="02010609060101010101" pitchFamily="49" charset="-122"/>
            </a:endParaRPr>
          </a:p>
        </p:txBody>
      </p:sp>
      <p:sp>
        <p:nvSpPr>
          <p:cNvPr id="7" name="文本框 6"/>
          <p:cNvSpPr txBox="1"/>
          <p:nvPr/>
        </p:nvSpPr>
        <p:spPr>
          <a:xfrm>
            <a:off x="721995" y="3159760"/>
            <a:ext cx="7464425" cy="1291590"/>
          </a:xfrm>
          <a:prstGeom prst="rect">
            <a:avLst/>
          </a:prstGeom>
          <a:noFill/>
        </p:spPr>
        <p:txBody>
          <a:bodyPr wrap="square" rtlCol="0">
            <a:spAutoFit/>
          </a:bodyPr>
          <a:p>
            <a:pPr algn="l">
              <a:lnSpc>
                <a:spcPct val="150000"/>
              </a:lnSpc>
              <a:buNone/>
            </a:pPr>
            <a:r>
              <a:rPr lang="zh-CN" altLang="en-US" sz="1300" b="1" dirty="0" smtClean="0">
                <a:latin typeface="Courier New" panose="02070309020205020404" charset="0"/>
                <a:ea typeface="楷体" panose="02010609060101010101" pitchFamily="49" charset="-122"/>
                <a:sym typeface="+mn-ea"/>
              </a:rPr>
              <a:t>备注：</a:t>
            </a:r>
            <a:endParaRPr lang="en-US" altLang="zh-CN" sz="13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300" dirty="0" smtClean="0">
                <a:latin typeface="Courier New" panose="02070309020205020404" charset="0"/>
                <a:ea typeface="楷体" panose="02010609060101010101" pitchFamily="49" charset="-122"/>
                <a:sym typeface="+mn-ea"/>
              </a:rPr>
              <a:t>1</a:t>
            </a:r>
            <a:r>
              <a:rPr lang="zh-CN" altLang="en-US" sz="1300" dirty="0">
                <a:latin typeface="Courier New" panose="02070309020205020404" charset="0"/>
                <a:ea typeface="楷体" panose="02010609060101010101" pitchFamily="49" charset="-122"/>
                <a:sym typeface="+mn-ea"/>
              </a:rPr>
              <a:t>）</a:t>
            </a:r>
            <a:r>
              <a:rPr lang="zh-CN" altLang="en-US" sz="1300" dirty="0" smtClean="0">
                <a:latin typeface="Courier New" panose="02070309020205020404" charset="0"/>
                <a:ea typeface="楷体" panose="02010609060101010101" pitchFamily="49" charset="-122"/>
                <a:sym typeface="+mn-ea"/>
              </a:rPr>
              <a:t>在</a:t>
            </a:r>
            <a:r>
              <a:rPr lang="en-US" altLang="zh-CN" sz="1300" dirty="0" smtClean="0">
                <a:latin typeface="Courier New" panose="02070309020205020404" charset="0"/>
                <a:ea typeface="楷体" panose="02010609060101010101" pitchFamily="49" charset="-122"/>
                <a:sym typeface="+mn-ea"/>
              </a:rPr>
              <a:t>HDFS</a:t>
            </a:r>
            <a:r>
              <a:rPr lang="zh-CN" altLang="en-US" sz="1300" dirty="0" smtClean="0">
                <a:latin typeface="Courier New" panose="02070309020205020404" charset="0"/>
                <a:ea typeface="楷体" panose="02010609060101010101" pitchFamily="49" charset="-122"/>
                <a:sym typeface="+mn-ea"/>
              </a:rPr>
              <a:t>中的所有目录下的文件，必须满足相同的格式，不然的话，不容易处理。</a:t>
            </a:r>
            <a:r>
              <a:rPr lang="zh-CN" altLang="en-US" sz="1300" b="1" dirty="0" smtClean="0">
                <a:latin typeface="Courier New" panose="02070309020205020404" charset="0"/>
                <a:ea typeface="楷体" panose="02010609060101010101" pitchFamily="49" charset="-122"/>
                <a:sym typeface="+mn-ea"/>
              </a:rPr>
              <a:t>必须使用移动或者重命名的方式，将文件移入目录。一旦处理之后，文件的内容</a:t>
            </a:r>
            <a:r>
              <a:rPr lang="zh-CN" altLang="en-US" sz="1300" b="1" dirty="0">
                <a:latin typeface="Courier New" panose="02070309020205020404" charset="0"/>
                <a:ea typeface="楷体" panose="02010609060101010101" pitchFamily="49" charset="-122"/>
                <a:sym typeface="+mn-ea"/>
              </a:rPr>
              <a:t>及时</a:t>
            </a:r>
            <a:r>
              <a:rPr lang="zh-CN" altLang="en-US" sz="1300" b="1" dirty="0" smtClean="0">
                <a:latin typeface="Courier New" panose="02070309020205020404" charset="0"/>
                <a:ea typeface="楷体" panose="02010609060101010101" pitchFamily="49" charset="-122"/>
                <a:sym typeface="+mn-ea"/>
              </a:rPr>
              <a:t>改变，也不会再处理了</a:t>
            </a:r>
            <a:r>
              <a:rPr lang="zh-CN" altLang="en-US" sz="1300" dirty="0" smtClean="0">
                <a:latin typeface="Courier New" panose="02070309020205020404" charset="0"/>
                <a:ea typeface="楷体" panose="02010609060101010101" pitchFamily="49" charset="-122"/>
                <a:sym typeface="+mn-ea"/>
              </a:rPr>
              <a:t>。</a:t>
            </a:r>
            <a:endParaRPr lang="en-US" altLang="zh-CN" sz="13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300" dirty="0" smtClean="0">
                <a:latin typeface="Courier New" panose="02070309020205020404" charset="0"/>
                <a:ea typeface="楷体" panose="02010609060101010101" pitchFamily="49" charset="-122"/>
                <a:sym typeface="+mn-ea"/>
              </a:rPr>
              <a:t>2</a:t>
            </a:r>
            <a:r>
              <a:rPr lang="zh-CN" altLang="en-US" sz="1300" dirty="0" smtClean="0">
                <a:latin typeface="Courier New" panose="02070309020205020404" charset="0"/>
                <a:ea typeface="楷体" panose="02010609060101010101" pitchFamily="49" charset="-122"/>
                <a:sym typeface="+mn-ea"/>
              </a:rPr>
              <a:t>）基于</a:t>
            </a:r>
            <a:r>
              <a:rPr lang="en-US" altLang="zh-CN" sz="1300" smtClean="0">
                <a:latin typeface="Courier New" panose="02070309020205020404" charset="0"/>
                <a:ea typeface="楷体" panose="02010609060101010101" pitchFamily="49" charset="-122"/>
                <a:sym typeface="+mn-ea"/>
              </a:rPr>
              <a:t>HDFS</a:t>
            </a:r>
            <a:r>
              <a:rPr lang="zh-CN" altLang="en-US" sz="1300" dirty="0" smtClean="0">
                <a:latin typeface="Courier New" panose="02070309020205020404" charset="0"/>
                <a:ea typeface="楷体" panose="02010609060101010101" pitchFamily="49" charset="-122"/>
                <a:sym typeface="+mn-ea"/>
              </a:rPr>
              <a:t>的数据结源读取是没有</a:t>
            </a:r>
            <a:r>
              <a:rPr lang="en-US" altLang="zh-CN" sz="1300" dirty="0" smtClean="0">
                <a:latin typeface="Courier New" panose="02070309020205020404" charset="0"/>
                <a:ea typeface="楷体" panose="02010609060101010101" pitchFamily="49" charset="-122"/>
                <a:sym typeface="+mn-ea"/>
              </a:rPr>
              <a:t>receiver</a:t>
            </a:r>
            <a:r>
              <a:rPr lang="zh-CN" altLang="en-US" sz="1300" dirty="0" smtClean="0">
                <a:latin typeface="Courier New" panose="02070309020205020404" charset="0"/>
                <a:ea typeface="楷体" panose="02010609060101010101" pitchFamily="49" charset="-122"/>
                <a:sym typeface="+mn-ea"/>
              </a:rPr>
              <a:t>的，因此不会占用一个</a:t>
            </a:r>
            <a:r>
              <a:rPr lang="en-US" altLang="zh-CN" sz="1300" dirty="0" err="1" smtClean="0">
                <a:latin typeface="Courier New" panose="02070309020205020404" charset="0"/>
                <a:ea typeface="楷体" panose="02010609060101010101" pitchFamily="49" charset="-122"/>
                <a:sym typeface="+mn-ea"/>
              </a:rPr>
              <a:t>cpu</a:t>
            </a:r>
            <a:r>
              <a:rPr lang="en-US" altLang="zh-CN" sz="1300" dirty="0" smtClean="0">
                <a:latin typeface="Courier New" panose="02070309020205020404" charset="0"/>
                <a:ea typeface="楷体" panose="02010609060101010101" pitchFamily="49" charset="-122"/>
                <a:sym typeface="+mn-ea"/>
              </a:rPr>
              <a:t> core</a:t>
            </a:r>
            <a:r>
              <a:rPr lang="zh-CN" altLang="en-US" sz="1300" dirty="0" smtClean="0">
                <a:latin typeface="Courier New" panose="02070309020205020404" charset="0"/>
                <a:ea typeface="楷体" panose="02010609060101010101" pitchFamily="49" charset="-122"/>
                <a:sym typeface="+mn-ea"/>
              </a:rPr>
              <a:t>。</a:t>
            </a:r>
            <a:endParaRPr lang="zh-CN" altLang="en-US" sz="130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721995" y="3182620"/>
            <a:ext cx="8021320" cy="1821180"/>
          </a:xfrm>
        </p:spPr>
        <p:txBody>
          <a:bodyPr>
            <a:noAutofit/>
          </a:bodyPr>
          <a:p>
            <a:pPr marL="0" indent="0">
              <a:lnSpc>
                <a:spcPct val="100000"/>
              </a:lnSpc>
              <a:buFont typeface="Wingdings" panose="05000000000000000000" charset="0"/>
              <a:buNone/>
            </a:pPr>
            <a:endParaRPr lang="zh-CN" altLang="en-US" sz="1080" b="1" i="1" dirty="0">
              <a:latin typeface="Courier New" panose="02070309020205020404" charset="0"/>
              <a:ea typeface="楷体" panose="02010609060101010101" pitchFamily="49" charset="-122"/>
            </a:endParaRPr>
          </a:p>
          <a:p>
            <a:pPr marL="0" indent="0">
              <a:lnSpc>
                <a:spcPct val="100000"/>
              </a:lnSpc>
              <a:buFont typeface="Wingdings" panose="05000000000000000000" charset="0"/>
              <a:buNone/>
            </a:pPr>
            <a:endParaRPr lang="zh-CN" altLang="en-US" sz="1080"/>
          </a:p>
        </p:txBody>
      </p:sp>
      <p:sp>
        <p:nvSpPr>
          <p:cNvPr id="2" name="文本框 1"/>
          <p:cNvSpPr txBox="1"/>
          <p:nvPr/>
        </p:nvSpPr>
        <p:spPr>
          <a:xfrm>
            <a:off x="575945" y="1341755"/>
            <a:ext cx="649414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与</a:t>
            </a:r>
            <a:r>
              <a:rPr lang="en-US" altLang="zh-CN" sz="1600" b="1" i="1" dirty="0" smtClean="0">
                <a:latin typeface="Courier New" panose="02070309020205020404" charset="0"/>
                <a:ea typeface="楷体" panose="02010609060101010101" pitchFamily="49" charset="-122"/>
                <a:sym typeface="+mn-ea"/>
              </a:rPr>
              <a:t>Kafka</a:t>
            </a:r>
            <a:r>
              <a:rPr lang="zh-CN" altLang="en-US" sz="1600" b="1" i="1" dirty="0" smtClean="0">
                <a:latin typeface="Courier New" panose="02070309020205020404" charset="0"/>
                <a:ea typeface="楷体" panose="02010609060101010101" pitchFamily="49" charset="-122"/>
                <a:sym typeface="+mn-ea"/>
              </a:rPr>
              <a:t>集成的方式</a:t>
            </a:r>
            <a:endParaRPr lang="zh-CN" altLang="en-US" sz="1600" b="1" i="1" dirty="0" smtClean="0">
              <a:latin typeface="Courier New" panose="02070309020205020404" charset="0"/>
              <a:ea typeface="楷体" panose="02010609060101010101" pitchFamily="49" charset="-122"/>
              <a:sym typeface="+mn-ea"/>
            </a:endParaRPr>
          </a:p>
        </p:txBody>
      </p:sp>
      <p:sp>
        <p:nvSpPr>
          <p:cNvPr id="4" name="文本框 3"/>
          <p:cNvSpPr txBox="1"/>
          <p:nvPr/>
        </p:nvSpPr>
        <p:spPr>
          <a:xfrm>
            <a:off x="870585" y="1964690"/>
            <a:ext cx="7083425" cy="1960880"/>
          </a:xfrm>
          <a:prstGeom prst="rect">
            <a:avLst/>
          </a:prstGeom>
          <a:noFill/>
        </p:spPr>
        <p:txBody>
          <a:bodyPr wrap="square" rtlCol="0">
            <a:spAutoFit/>
          </a:bodyPr>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1</a:t>
            </a:r>
            <a:r>
              <a:rPr lang="zh-CN" altLang="en-US" i="1" dirty="0" smtClean="0">
                <a:solidFill>
                  <a:schemeClr val="tx1"/>
                </a:solidFill>
                <a:latin typeface="Courier New" panose="02070309020205020404" charset="0"/>
                <a:ea typeface="楷体" panose="02010609060101010101" pitchFamily="49" charset="-122"/>
                <a:sym typeface="+mn-ea"/>
              </a:rPr>
              <a:t>、利用</a:t>
            </a:r>
            <a:r>
              <a:rPr lang="en-US" altLang="zh-CN" i="1" dirty="0"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的</a:t>
            </a:r>
            <a:r>
              <a:rPr lang="en-US" altLang="zh-CN" i="1" dirty="0" smtClean="0">
                <a:solidFill>
                  <a:schemeClr val="tx1"/>
                </a:solidFill>
                <a:latin typeface="Courier New" panose="02070309020205020404" charset="0"/>
                <a:ea typeface="楷体" panose="02010609060101010101" pitchFamily="49" charset="-122"/>
                <a:sym typeface="+mn-ea"/>
              </a:rPr>
              <a:t>Receiver</a:t>
            </a:r>
            <a:r>
              <a:rPr lang="zh-CN" altLang="en-US" i="1" dirty="0" smtClean="0">
                <a:solidFill>
                  <a:schemeClr val="tx1"/>
                </a:solidFill>
                <a:latin typeface="Courier New" panose="02070309020205020404" charset="0"/>
                <a:ea typeface="楷体" panose="02010609060101010101" pitchFamily="49" charset="-122"/>
                <a:sym typeface="+mn-ea"/>
              </a:rPr>
              <a:t>方式进行集成</a:t>
            </a: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2</a:t>
            </a:r>
            <a:r>
              <a:rPr lang="zh-CN" altLang="en-US" i="1" dirty="0" smtClean="0">
                <a:solidFill>
                  <a:schemeClr val="tx1"/>
                </a:solidFill>
                <a:latin typeface="Courier New" panose="02070309020205020404" charset="0"/>
                <a:ea typeface="楷体" panose="02010609060101010101" pitchFamily="49" charset="-122"/>
                <a:sym typeface="+mn-ea"/>
              </a:rPr>
              <a:t>、利用</a:t>
            </a:r>
            <a:r>
              <a:rPr lang="en-US" altLang="zh-CN" i="1" dirty="0"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的</a:t>
            </a:r>
            <a:r>
              <a:rPr lang="en-US" altLang="zh-CN" i="1" dirty="0" smtClean="0">
                <a:solidFill>
                  <a:schemeClr val="tx1"/>
                </a:solidFill>
                <a:latin typeface="Courier New" panose="02070309020205020404" charset="0"/>
                <a:ea typeface="楷体" panose="02010609060101010101" pitchFamily="49" charset="-122"/>
                <a:sym typeface="+mn-ea"/>
              </a:rPr>
              <a:t>Direct</a:t>
            </a:r>
            <a:r>
              <a:rPr lang="zh-CN" altLang="en-US" i="1" dirty="0" smtClean="0">
                <a:solidFill>
                  <a:schemeClr val="tx1"/>
                </a:solidFill>
                <a:latin typeface="Courier New" panose="02070309020205020404" charset="0"/>
                <a:ea typeface="楷体" panose="02010609060101010101" pitchFamily="49" charset="-122"/>
                <a:sym typeface="+mn-ea"/>
              </a:rPr>
              <a:t>方式进行集成</a:t>
            </a: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   Spark-Streaming</a:t>
            </a:r>
            <a:r>
              <a:rPr lang="zh-CN" altLang="en-US" i="1" dirty="0" smtClean="0">
                <a:solidFill>
                  <a:schemeClr val="tx1"/>
                </a:solidFill>
                <a:latin typeface="Courier New" panose="02070309020205020404" charset="0"/>
                <a:ea typeface="楷体" panose="02010609060101010101" pitchFamily="49" charset="-122"/>
                <a:sym typeface="+mn-ea"/>
              </a:rPr>
              <a:t>获取</a:t>
            </a:r>
            <a:r>
              <a:rPr lang="en-US" altLang="zh-CN" i="1" dirty="0" err="1"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数据的两种方式</a:t>
            </a:r>
            <a:r>
              <a:rPr lang="en-US" altLang="zh-CN" i="1" dirty="0" smtClean="0">
                <a:solidFill>
                  <a:schemeClr val="tx1"/>
                </a:solidFill>
                <a:latin typeface="Courier New" panose="02070309020205020404" charset="0"/>
                <a:ea typeface="楷体" panose="02010609060101010101" pitchFamily="49" charset="-122"/>
                <a:sym typeface="+mn-ea"/>
              </a:rPr>
              <a:t>-Receiver</a:t>
            </a:r>
            <a:r>
              <a:rPr lang="zh-CN" altLang="en-US" i="1" dirty="0" smtClean="0">
                <a:solidFill>
                  <a:schemeClr val="tx1"/>
                </a:solidFill>
                <a:latin typeface="Courier New" panose="02070309020205020404" charset="0"/>
                <a:ea typeface="楷体" panose="02010609060101010101" pitchFamily="49" charset="-122"/>
                <a:sym typeface="+mn-ea"/>
              </a:rPr>
              <a:t>与</a:t>
            </a:r>
            <a:r>
              <a:rPr lang="en-US" altLang="zh-CN" i="1" dirty="0" smtClean="0">
                <a:solidFill>
                  <a:schemeClr val="tx1"/>
                </a:solidFill>
                <a:latin typeface="Courier New" panose="02070309020205020404" charset="0"/>
                <a:ea typeface="楷体" panose="02010609060101010101" pitchFamily="49" charset="-122"/>
                <a:sym typeface="+mn-ea"/>
              </a:rPr>
              <a:t>Direct</a:t>
            </a:r>
            <a:r>
              <a:rPr lang="zh-CN" altLang="en-US" i="1" dirty="0" smtClean="0">
                <a:solidFill>
                  <a:schemeClr val="tx1"/>
                </a:solidFill>
                <a:latin typeface="Courier New" panose="02070309020205020404" charset="0"/>
                <a:ea typeface="楷体" panose="02010609060101010101" pitchFamily="49" charset="-122"/>
                <a:sym typeface="+mn-ea"/>
              </a:rPr>
              <a:t>的方式，可以从代码中简单理解成</a:t>
            </a:r>
            <a:r>
              <a:rPr lang="en-US" altLang="zh-CN" i="1" dirty="0" smtClean="0">
                <a:solidFill>
                  <a:schemeClr val="tx1"/>
                </a:solidFill>
                <a:latin typeface="Courier New" panose="02070309020205020404" charset="0"/>
                <a:ea typeface="楷体" panose="02010609060101010101" pitchFamily="49" charset="-122"/>
                <a:sym typeface="+mn-ea"/>
              </a:rPr>
              <a:t>Receiver</a:t>
            </a:r>
            <a:r>
              <a:rPr lang="zh-CN" altLang="en-US" i="1" dirty="0" smtClean="0">
                <a:solidFill>
                  <a:schemeClr val="tx1"/>
                </a:solidFill>
                <a:latin typeface="Courier New" panose="02070309020205020404" charset="0"/>
                <a:ea typeface="楷体" panose="02010609060101010101" pitchFamily="49" charset="-122"/>
                <a:sym typeface="+mn-ea"/>
              </a:rPr>
              <a:t>方式是通过</a:t>
            </a:r>
            <a:r>
              <a:rPr lang="en-US" altLang="zh-CN" i="1" dirty="0" smtClean="0">
                <a:solidFill>
                  <a:schemeClr val="tx1"/>
                </a:solidFill>
                <a:latin typeface="Courier New" panose="02070309020205020404" charset="0"/>
                <a:ea typeface="楷体" panose="02010609060101010101" pitchFamily="49" charset="-122"/>
                <a:sym typeface="+mn-ea"/>
              </a:rPr>
              <a:t>zookeeper</a:t>
            </a:r>
            <a:r>
              <a:rPr lang="zh-CN" altLang="en-US" i="1" dirty="0" smtClean="0">
                <a:solidFill>
                  <a:schemeClr val="tx1"/>
                </a:solidFill>
                <a:latin typeface="Courier New" panose="02070309020205020404" charset="0"/>
                <a:ea typeface="楷体" panose="02010609060101010101" pitchFamily="49" charset="-122"/>
                <a:sym typeface="+mn-ea"/>
              </a:rPr>
              <a:t>来连接</a:t>
            </a:r>
            <a:r>
              <a:rPr lang="en-US" altLang="zh-CN" i="1" dirty="0" err="1"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队列，</a:t>
            </a:r>
            <a:r>
              <a:rPr lang="en-US" altLang="zh-CN" i="1" dirty="0" smtClean="0">
                <a:solidFill>
                  <a:schemeClr val="tx1"/>
                </a:solidFill>
                <a:latin typeface="Courier New" panose="02070309020205020404" charset="0"/>
                <a:ea typeface="楷体" panose="02010609060101010101" pitchFamily="49" charset="-122"/>
                <a:sym typeface="+mn-ea"/>
              </a:rPr>
              <a:t>Direct</a:t>
            </a:r>
            <a:r>
              <a:rPr lang="zh-CN" altLang="en-US" i="1" dirty="0" smtClean="0">
                <a:solidFill>
                  <a:schemeClr val="tx1"/>
                </a:solidFill>
                <a:latin typeface="Courier New" panose="02070309020205020404" charset="0"/>
                <a:ea typeface="楷体" panose="02010609060101010101" pitchFamily="49" charset="-122"/>
                <a:sym typeface="+mn-ea"/>
              </a:rPr>
              <a:t>方式是直接连接到</a:t>
            </a:r>
            <a:r>
              <a:rPr lang="en-US" altLang="zh-CN" i="1" dirty="0" err="1" smtClean="0">
                <a:solidFill>
                  <a:schemeClr val="tx1"/>
                </a:solidFill>
                <a:latin typeface="Courier New" panose="02070309020205020404" charset="0"/>
                <a:ea typeface="楷体" panose="02010609060101010101" pitchFamily="49" charset="-122"/>
                <a:sym typeface="+mn-ea"/>
              </a:rPr>
              <a:t>kafka</a:t>
            </a:r>
            <a:r>
              <a:rPr lang="zh-CN" altLang="en-US" i="1" dirty="0" smtClean="0">
                <a:solidFill>
                  <a:schemeClr val="tx1"/>
                </a:solidFill>
                <a:latin typeface="Courier New" panose="02070309020205020404" charset="0"/>
                <a:ea typeface="楷体" panose="02010609060101010101" pitchFamily="49" charset="-122"/>
                <a:sym typeface="+mn-ea"/>
              </a:rPr>
              <a:t>的节点上获取数据了。</a:t>
            </a:r>
            <a:endParaRPr lang="en-US" altLang="zh-CN" b="0" i="1" dirty="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618490" y="1343660"/>
            <a:ext cx="7717155" cy="495935"/>
          </a:xfrm>
        </p:spPr>
        <p:txBody>
          <a:bodyPr>
            <a:noAutofit/>
          </a:bodyPr>
          <a:p>
            <a:pPr>
              <a:lnSpc>
                <a:spcPct val="150000"/>
              </a:lnSpc>
              <a:buFont typeface="Wingdings" panose="05000000000000000000" charset="0"/>
              <a:buChar char="u"/>
            </a:pPr>
            <a:r>
              <a:rPr lang="zh-CN" altLang="en-US" sz="1400" b="1" i="1" dirty="0" smtClean="0">
                <a:latin typeface="Courier New" panose="02070309020205020404" charset="0"/>
                <a:ea typeface="楷体" panose="02010609060101010101" pitchFamily="49" charset="-122"/>
                <a:sym typeface="+mn-ea"/>
              </a:rPr>
              <a:t>基于</a:t>
            </a:r>
            <a:r>
              <a:rPr lang="en-US" altLang="zh-CN" sz="1400" b="1" i="1" dirty="0" smtClean="0">
                <a:latin typeface="Courier New" panose="02070309020205020404" charset="0"/>
                <a:ea typeface="楷体" panose="02010609060101010101" pitchFamily="49" charset="-122"/>
                <a:sym typeface="+mn-ea"/>
              </a:rPr>
              <a:t>Kafka</a:t>
            </a:r>
            <a:r>
              <a:rPr lang="zh-CN" altLang="en-US" sz="1400" b="1" i="1" dirty="0" smtClean="0">
                <a:latin typeface="Courier New" panose="02070309020205020404" charset="0"/>
                <a:ea typeface="楷体" panose="02010609060101010101" pitchFamily="49" charset="-122"/>
                <a:sym typeface="+mn-ea"/>
              </a:rPr>
              <a:t>的</a:t>
            </a:r>
            <a:r>
              <a:rPr lang="en-US" altLang="zh-CN" sz="1400" b="1" i="1" dirty="0" smtClean="0">
                <a:latin typeface="Courier New" panose="02070309020205020404" charset="0"/>
                <a:ea typeface="楷体" panose="02010609060101010101" pitchFamily="49" charset="-122"/>
                <a:sym typeface="+mn-ea"/>
              </a:rPr>
              <a:t>Receiver</a:t>
            </a:r>
            <a:r>
              <a:rPr lang="zh-CN" altLang="en-US" sz="1400" b="1" i="1" dirty="0" smtClean="0">
                <a:latin typeface="Courier New" panose="02070309020205020404" charset="0"/>
                <a:ea typeface="楷体" panose="02010609060101010101" pitchFamily="49" charset="-122"/>
                <a:sym typeface="+mn-ea"/>
              </a:rPr>
              <a:t>方式集成</a:t>
            </a:r>
            <a:endParaRPr lang="zh-CN" altLang="en-US" sz="1400" b="1" i="1" dirty="0" smtClean="0">
              <a:latin typeface="Courier New" panose="02070309020205020404" charset="0"/>
              <a:ea typeface="楷体" panose="02010609060101010101" pitchFamily="49" charset="-122"/>
              <a:cs typeface="Courier New" panose="02070309020205020404" charset="0"/>
              <a:sym typeface="+mn-ea"/>
            </a:endParaRPr>
          </a:p>
        </p:txBody>
      </p:sp>
      <p:sp>
        <p:nvSpPr>
          <p:cNvPr id="2" name="文本框 1"/>
          <p:cNvSpPr txBox="1"/>
          <p:nvPr/>
        </p:nvSpPr>
        <p:spPr>
          <a:xfrm>
            <a:off x="822325" y="1839595"/>
            <a:ext cx="7481570" cy="2192020"/>
          </a:xfrm>
          <a:prstGeom prst="rect">
            <a:avLst/>
          </a:prstGeom>
          <a:noFill/>
        </p:spPr>
        <p:txBody>
          <a:bodyPr wrap="square" rtlCol="0">
            <a:spAutoFit/>
          </a:bodyPr>
          <a:p>
            <a:pPr algn="l">
              <a:lnSpc>
                <a:spcPct val="150000"/>
              </a:lnSpc>
              <a:buNone/>
            </a:pPr>
            <a:r>
              <a:rPr lang="en-US" altLang="zh-CN" sz="1300" dirty="0">
                <a:solidFill>
                  <a:schemeClr val="tx1"/>
                </a:solidFill>
                <a:latin typeface="Courier New" panose="02070309020205020404" charset="0"/>
                <a:ea typeface="楷体" panose="02010609060101010101" pitchFamily="49" charset="-122"/>
                <a:sym typeface="+mn-ea"/>
              </a:rPr>
              <a:t>   </a:t>
            </a:r>
            <a:r>
              <a:rPr lang="zh-CN" altLang="en-US" sz="1300" dirty="0">
                <a:solidFill>
                  <a:schemeClr val="tx1"/>
                </a:solidFill>
                <a:latin typeface="Courier New" panose="02070309020205020404" charset="0"/>
                <a:ea typeface="楷体" panose="02010609060101010101" pitchFamily="49" charset="-122"/>
                <a:sym typeface="+mn-ea"/>
              </a:rPr>
              <a:t>这种方式使用</a:t>
            </a:r>
            <a:r>
              <a:rPr lang="en-US" altLang="zh-CN" sz="1300" dirty="0">
                <a:solidFill>
                  <a:schemeClr val="tx1"/>
                </a:solidFill>
                <a:latin typeface="Courier New" panose="02070309020205020404" charset="0"/>
                <a:ea typeface="楷体" panose="02010609060101010101" pitchFamily="49" charset="-122"/>
                <a:sym typeface="+mn-ea"/>
              </a:rPr>
              <a:t>Receiver</a:t>
            </a:r>
            <a:r>
              <a:rPr lang="zh-CN" altLang="en-US" sz="1300" dirty="0">
                <a:solidFill>
                  <a:schemeClr val="tx1"/>
                </a:solidFill>
                <a:latin typeface="Courier New" panose="02070309020205020404" charset="0"/>
                <a:ea typeface="楷体" panose="02010609060101010101" pitchFamily="49" charset="-122"/>
                <a:sym typeface="+mn-ea"/>
              </a:rPr>
              <a:t>来获取数据。</a:t>
            </a:r>
            <a:r>
              <a:rPr lang="en-US" altLang="zh-CN" sz="1300" dirty="0">
                <a:solidFill>
                  <a:schemeClr val="tx1"/>
                </a:solidFill>
                <a:latin typeface="Courier New" panose="02070309020205020404" charset="0"/>
                <a:ea typeface="楷体" panose="02010609060101010101" pitchFamily="49" charset="-122"/>
                <a:sym typeface="+mn-ea"/>
              </a:rPr>
              <a:t>Receiver</a:t>
            </a:r>
            <a:r>
              <a:rPr lang="zh-CN" altLang="en-US" sz="1300" dirty="0">
                <a:solidFill>
                  <a:schemeClr val="tx1"/>
                </a:solidFill>
                <a:latin typeface="Courier New" panose="02070309020205020404" charset="0"/>
                <a:ea typeface="楷体" panose="02010609060101010101" pitchFamily="49" charset="-122"/>
                <a:sym typeface="+mn-ea"/>
              </a:rPr>
              <a:t>是使用</a:t>
            </a:r>
            <a:r>
              <a:rPr lang="en-US" altLang="zh-CN" sz="1300" dirty="0">
                <a:solidFill>
                  <a:schemeClr val="tx1"/>
                </a:solidFill>
                <a:latin typeface="Courier New" panose="02070309020205020404" charset="0"/>
                <a:ea typeface="楷体" panose="02010609060101010101" pitchFamily="49" charset="-122"/>
                <a:sym typeface="+mn-ea"/>
              </a:rPr>
              <a:t>Kafka</a:t>
            </a:r>
            <a:r>
              <a:rPr lang="zh-CN" altLang="en-US" sz="1300" dirty="0">
                <a:solidFill>
                  <a:schemeClr val="tx1"/>
                </a:solidFill>
                <a:latin typeface="Courier New" panose="02070309020205020404" charset="0"/>
                <a:ea typeface="楷体" panose="02010609060101010101" pitchFamily="49" charset="-122"/>
                <a:sym typeface="+mn-ea"/>
              </a:rPr>
              <a:t>的高层次</a:t>
            </a:r>
            <a:r>
              <a:rPr lang="en-US" altLang="zh-CN" sz="1300" dirty="0">
                <a:solidFill>
                  <a:schemeClr val="tx1"/>
                </a:solidFill>
                <a:latin typeface="Courier New" panose="02070309020205020404" charset="0"/>
                <a:ea typeface="楷体" panose="02010609060101010101" pitchFamily="49" charset="-122"/>
                <a:sym typeface="+mn-ea"/>
              </a:rPr>
              <a:t>Consumer API</a:t>
            </a:r>
            <a:r>
              <a:rPr lang="zh-CN" altLang="en-US" sz="1300" dirty="0">
                <a:solidFill>
                  <a:schemeClr val="tx1"/>
                </a:solidFill>
                <a:latin typeface="Courier New" panose="02070309020205020404" charset="0"/>
                <a:ea typeface="楷体" panose="02010609060101010101" pitchFamily="49" charset="-122"/>
                <a:sym typeface="+mn-ea"/>
              </a:rPr>
              <a:t>来实现的。</a:t>
            </a:r>
            <a:r>
              <a:rPr lang="en-US" altLang="zh-CN" sz="1300" dirty="0">
                <a:solidFill>
                  <a:schemeClr val="tx1"/>
                </a:solidFill>
                <a:latin typeface="Courier New" panose="02070309020205020404" charset="0"/>
                <a:ea typeface="楷体" panose="02010609060101010101" pitchFamily="49" charset="-122"/>
                <a:sym typeface="+mn-ea"/>
              </a:rPr>
              <a:t>receiver</a:t>
            </a:r>
            <a:r>
              <a:rPr lang="zh-CN" altLang="en-US" sz="1300" dirty="0">
                <a:solidFill>
                  <a:schemeClr val="tx1"/>
                </a:solidFill>
                <a:latin typeface="Courier New" panose="02070309020205020404" charset="0"/>
                <a:ea typeface="楷体" panose="02010609060101010101" pitchFamily="49" charset="-122"/>
                <a:sym typeface="+mn-ea"/>
              </a:rPr>
              <a:t>从</a:t>
            </a:r>
            <a:r>
              <a:rPr lang="en-US" altLang="zh-CN" sz="1300" dirty="0">
                <a:solidFill>
                  <a:schemeClr val="tx1"/>
                </a:solidFill>
                <a:latin typeface="Courier New" panose="02070309020205020404" charset="0"/>
                <a:ea typeface="楷体" panose="02010609060101010101" pitchFamily="49" charset="-122"/>
                <a:sym typeface="+mn-ea"/>
              </a:rPr>
              <a:t>Kafka</a:t>
            </a:r>
            <a:r>
              <a:rPr lang="zh-CN" altLang="en-US" sz="1300" dirty="0">
                <a:solidFill>
                  <a:schemeClr val="tx1"/>
                </a:solidFill>
                <a:latin typeface="Courier New" panose="02070309020205020404" charset="0"/>
                <a:ea typeface="楷体" panose="02010609060101010101" pitchFamily="49" charset="-122"/>
                <a:sym typeface="+mn-ea"/>
              </a:rPr>
              <a:t>中获取的数据都是存储在</a:t>
            </a:r>
            <a:r>
              <a:rPr lang="en-US" altLang="zh-CN" sz="1300" dirty="0">
                <a:solidFill>
                  <a:schemeClr val="tx1"/>
                </a:solidFill>
                <a:latin typeface="Courier New" panose="02070309020205020404" charset="0"/>
                <a:ea typeface="楷体" panose="02010609060101010101" pitchFamily="49" charset="-122"/>
                <a:sym typeface="+mn-ea"/>
              </a:rPr>
              <a:t>Spark Executor</a:t>
            </a:r>
            <a:r>
              <a:rPr lang="zh-CN" altLang="en-US" sz="1300" dirty="0">
                <a:solidFill>
                  <a:schemeClr val="tx1"/>
                </a:solidFill>
                <a:latin typeface="Courier New" panose="02070309020205020404" charset="0"/>
                <a:ea typeface="楷体" panose="02010609060101010101" pitchFamily="49" charset="-122"/>
                <a:sym typeface="+mn-ea"/>
              </a:rPr>
              <a:t>的内存中的，然后</a:t>
            </a:r>
            <a:r>
              <a:rPr lang="en-US" altLang="zh-CN" sz="1300" dirty="0">
                <a:solidFill>
                  <a:schemeClr val="tx1"/>
                </a:solidFill>
                <a:latin typeface="Courier New" panose="02070309020205020404" charset="0"/>
                <a:ea typeface="楷体" panose="02010609060101010101" pitchFamily="49" charset="-122"/>
                <a:sym typeface="+mn-ea"/>
              </a:rPr>
              <a:t>Spark Streaming</a:t>
            </a:r>
            <a:r>
              <a:rPr lang="zh-CN" altLang="en-US" sz="1300" dirty="0">
                <a:solidFill>
                  <a:schemeClr val="tx1"/>
                </a:solidFill>
                <a:latin typeface="Courier New" panose="02070309020205020404" charset="0"/>
                <a:ea typeface="楷体" panose="02010609060101010101" pitchFamily="49" charset="-122"/>
                <a:sym typeface="+mn-ea"/>
              </a:rPr>
              <a:t>启动的</a:t>
            </a:r>
            <a:r>
              <a:rPr lang="en-US" altLang="zh-CN" sz="1300" dirty="0">
                <a:solidFill>
                  <a:schemeClr val="tx1"/>
                </a:solidFill>
                <a:latin typeface="Courier New" panose="02070309020205020404" charset="0"/>
                <a:ea typeface="楷体" panose="02010609060101010101" pitchFamily="49" charset="-122"/>
                <a:sym typeface="+mn-ea"/>
              </a:rPr>
              <a:t>job</a:t>
            </a:r>
            <a:r>
              <a:rPr lang="zh-CN" altLang="en-US" sz="1300" dirty="0">
                <a:solidFill>
                  <a:schemeClr val="tx1"/>
                </a:solidFill>
                <a:latin typeface="Courier New" panose="02070309020205020404" charset="0"/>
                <a:ea typeface="楷体" panose="02010609060101010101" pitchFamily="49" charset="-122"/>
                <a:sym typeface="+mn-ea"/>
              </a:rPr>
              <a:t>会去处理那些数据。</a:t>
            </a:r>
            <a:endParaRPr lang="zh-CN" altLang="en-US" sz="13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300" dirty="0">
                <a:solidFill>
                  <a:schemeClr val="tx1"/>
                </a:solidFill>
                <a:latin typeface="Courier New" panose="02070309020205020404" charset="0"/>
                <a:ea typeface="楷体" panose="02010609060101010101" pitchFamily="49" charset="-122"/>
                <a:sym typeface="+mn-ea"/>
              </a:rPr>
              <a:t>然而，在默认的配置下，这种方式可能会因为底层的失败而丢失数据。如果要启用高可靠机制，让数据零丢失，就必须启用</a:t>
            </a:r>
            <a:r>
              <a:rPr lang="en-US" altLang="zh-CN" sz="1300" dirty="0">
                <a:solidFill>
                  <a:schemeClr val="tx1"/>
                </a:solidFill>
                <a:latin typeface="Courier New" panose="02070309020205020404" charset="0"/>
                <a:ea typeface="楷体" panose="02010609060101010101" pitchFamily="49" charset="-122"/>
                <a:sym typeface="+mn-ea"/>
              </a:rPr>
              <a:t>Spark Streaming</a:t>
            </a:r>
            <a:r>
              <a:rPr lang="zh-CN" altLang="en-US" sz="1300" dirty="0">
                <a:solidFill>
                  <a:schemeClr val="tx1"/>
                </a:solidFill>
                <a:latin typeface="Courier New" panose="02070309020205020404" charset="0"/>
                <a:ea typeface="楷体" panose="02010609060101010101" pitchFamily="49" charset="-122"/>
                <a:sym typeface="+mn-ea"/>
              </a:rPr>
              <a:t>的预写日志机制（</a:t>
            </a:r>
            <a:r>
              <a:rPr lang="en-US" altLang="zh-CN" sz="1300" dirty="0">
                <a:solidFill>
                  <a:schemeClr val="tx1"/>
                </a:solidFill>
                <a:latin typeface="Courier New" panose="02070309020205020404" charset="0"/>
                <a:ea typeface="楷体" panose="02010609060101010101" pitchFamily="49" charset="-122"/>
                <a:sym typeface="+mn-ea"/>
              </a:rPr>
              <a:t>Write Ahead Log</a:t>
            </a:r>
            <a:r>
              <a:rPr lang="zh-CN" altLang="en-US" sz="1300" dirty="0">
                <a:solidFill>
                  <a:schemeClr val="tx1"/>
                </a:solidFill>
                <a:latin typeface="Courier New" panose="02070309020205020404" charset="0"/>
                <a:ea typeface="楷体" panose="02010609060101010101" pitchFamily="49" charset="-122"/>
                <a:sym typeface="+mn-ea"/>
              </a:rPr>
              <a:t>，</a:t>
            </a:r>
            <a:r>
              <a:rPr lang="en-US" altLang="zh-CN" sz="1300" dirty="0">
                <a:solidFill>
                  <a:schemeClr val="tx1"/>
                </a:solidFill>
                <a:latin typeface="Courier New" panose="02070309020205020404" charset="0"/>
                <a:ea typeface="楷体" panose="02010609060101010101" pitchFamily="49" charset="-122"/>
                <a:sym typeface="+mn-ea"/>
              </a:rPr>
              <a:t>WAL</a:t>
            </a:r>
            <a:r>
              <a:rPr lang="zh-CN" altLang="en-US" sz="1300" dirty="0">
                <a:solidFill>
                  <a:schemeClr val="tx1"/>
                </a:solidFill>
                <a:latin typeface="Courier New" panose="02070309020205020404" charset="0"/>
                <a:ea typeface="楷体" panose="02010609060101010101" pitchFamily="49" charset="-122"/>
                <a:sym typeface="+mn-ea"/>
              </a:rPr>
              <a:t>）。该机制会同步地将接收到的</a:t>
            </a:r>
            <a:r>
              <a:rPr lang="en-US" altLang="zh-CN" sz="1300" dirty="0">
                <a:solidFill>
                  <a:schemeClr val="tx1"/>
                </a:solidFill>
                <a:latin typeface="Courier New" panose="02070309020205020404" charset="0"/>
                <a:ea typeface="楷体" panose="02010609060101010101" pitchFamily="49" charset="-122"/>
                <a:sym typeface="+mn-ea"/>
              </a:rPr>
              <a:t>Kafka</a:t>
            </a:r>
            <a:r>
              <a:rPr lang="zh-CN" altLang="en-US" sz="1300" dirty="0">
                <a:solidFill>
                  <a:schemeClr val="tx1"/>
                </a:solidFill>
                <a:latin typeface="Courier New" panose="02070309020205020404" charset="0"/>
                <a:ea typeface="楷体" panose="02010609060101010101" pitchFamily="49" charset="-122"/>
                <a:sym typeface="+mn-ea"/>
              </a:rPr>
              <a:t>数据写入分布式文件系统（比如</a:t>
            </a:r>
            <a:r>
              <a:rPr lang="en-US" altLang="zh-CN" sz="1300" dirty="0">
                <a:solidFill>
                  <a:schemeClr val="tx1"/>
                </a:solidFill>
                <a:latin typeface="Courier New" panose="02070309020205020404" charset="0"/>
                <a:ea typeface="楷体" panose="02010609060101010101" pitchFamily="49" charset="-122"/>
                <a:sym typeface="+mn-ea"/>
              </a:rPr>
              <a:t>HDFS</a:t>
            </a:r>
            <a:r>
              <a:rPr lang="zh-CN" altLang="en-US" sz="1300" dirty="0">
                <a:solidFill>
                  <a:schemeClr val="tx1"/>
                </a:solidFill>
                <a:latin typeface="Courier New" panose="02070309020205020404" charset="0"/>
                <a:ea typeface="楷体" panose="02010609060101010101" pitchFamily="49" charset="-122"/>
                <a:sym typeface="+mn-ea"/>
              </a:rPr>
              <a:t>）上的预写日志中。所以，即使底层节点出现了失败，也可以使用预写日志中的数据进行恢复。</a:t>
            </a:r>
            <a:endParaRPr lang="en-US" altLang="zh-CN" sz="1300" b="0" dirty="0">
              <a:solidFill>
                <a:schemeClr val="tx1"/>
              </a:solidFill>
              <a:latin typeface="Courier New" panose="02070309020205020404" charset="0"/>
              <a:ea typeface="楷体" panose="02010609060101010101" pitchFamily="49" charset="-122"/>
            </a:endParaRPr>
          </a:p>
        </p:txBody>
      </p:sp>
      <p:sp>
        <p:nvSpPr>
          <p:cNvPr id="4" name="文本框 3"/>
          <p:cNvSpPr txBox="1"/>
          <p:nvPr/>
        </p:nvSpPr>
        <p:spPr>
          <a:xfrm>
            <a:off x="721995" y="4031615"/>
            <a:ext cx="7275830" cy="1091565"/>
          </a:xfrm>
          <a:prstGeom prst="rect">
            <a:avLst/>
          </a:prstGeom>
          <a:noFill/>
        </p:spPr>
        <p:txBody>
          <a:bodyPr wrap="square" rtlCol="0">
            <a:spAutoFit/>
          </a:bodyPr>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&lt;dependency&gt;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      &lt;</a:t>
            </a:r>
            <a:r>
              <a:rPr lang="en-US" altLang="zh-CN" sz="1300" dirty="0" err="1">
                <a:solidFill>
                  <a:schemeClr val="tx1"/>
                </a:solidFill>
                <a:latin typeface="Courier New" panose="02070309020205020404" charset="0"/>
                <a:ea typeface="楷体" panose="02010609060101010101" pitchFamily="49" charset="-122"/>
                <a:sym typeface="+mn-ea"/>
              </a:rPr>
              <a:t>groupId</a:t>
            </a:r>
            <a:r>
              <a:rPr lang="en-US" altLang="zh-CN" sz="1300" dirty="0">
                <a:solidFill>
                  <a:schemeClr val="tx1"/>
                </a:solidFill>
                <a:latin typeface="Courier New" panose="02070309020205020404" charset="0"/>
                <a:ea typeface="楷体" panose="02010609060101010101" pitchFamily="49" charset="-122"/>
                <a:sym typeface="+mn-ea"/>
              </a:rPr>
              <a:t>&gt;</a:t>
            </a:r>
            <a:r>
              <a:rPr lang="en-US" altLang="zh-CN" sz="1300" dirty="0" err="1">
                <a:solidFill>
                  <a:schemeClr val="tx1"/>
                </a:solidFill>
                <a:latin typeface="Courier New" panose="02070309020205020404" charset="0"/>
                <a:ea typeface="楷体" panose="02010609060101010101" pitchFamily="49" charset="-122"/>
                <a:sym typeface="+mn-ea"/>
              </a:rPr>
              <a:t>org.apache.spark</a:t>
            </a:r>
            <a:r>
              <a:rPr lang="en-US" altLang="zh-CN" sz="1300" dirty="0">
                <a:solidFill>
                  <a:schemeClr val="tx1"/>
                </a:solidFill>
                <a:latin typeface="Courier New" panose="02070309020205020404" charset="0"/>
                <a:ea typeface="楷体" panose="02010609060101010101" pitchFamily="49" charset="-122"/>
                <a:sym typeface="+mn-ea"/>
              </a:rPr>
              <a:t>&lt;/</a:t>
            </a:r>
            <a:r>
              <a:rPr lang="en-US" altLang="zh-CN" sz="1300" dirty="0" err="1">
                <a:solidFill>
                  <a:schemeClr val="tx1"/>
                </a:solidFill>
                <a:latin typeface="Courier New" panose="02070309020205020404" charset="0"/>
                <a:ea typeface="楷体" panose="02010609060101010101" pitchFamily="49" charset="-122"/>
                <a:sym typeface="+mn-ea"/>
              </a:rPr>
              <a:t>groupId</a:t>
            </a:r>
            <a:r>
              <a:rPr lang="en-US" altLang="zh-CN" sz="1300" dirty="0">
                <a:solidFill>
                  <a:schemeClr val="tx1"/>
                </a:solidFill>
                <a:latin typeface="Courier New" panose="02070309020205020404" charset="0"/>
                <a:ea typeface="楷体" panose="02010609060101010101" pitchFamily="49" charset="-122"/>
                <a:sym typeface="+mn-ea"/>
              </a:rPr>
              <a:t>&gt;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      &lt;</a:t>
            </a:r>
            <a:r>
              <a:rPr lang="en-US" altLang="zh-CN" sz="1300" dirty="0" err="1">
                <a:solidFill>
                  <a:schemeClr val="tx1"/>
                </a:solidFill>
                <a:latin typeface="Courier New" panose="02070309020205020404" charset="0"/>
                <a:ea typeface="楷体" panose="02010609060101010101" pitchFamily="49" charset="-122"/>
                <a:sym typeface="+mn-ea"/>
              </a:rPr>
              <a:t>artifactId</a:t>
            </a:r>
            <a:r>
              <a:rPr lang="en-US" altLang="zh-CN" sz="1300" dirty="0">
                <a:solidFill>
                  <a:schemeClr val="tx1"/>
                </a:solidFill>
                <a:latin typeface="Courier New" panose="02070309020205020404" charset="0"/>
                <a:ea typeface="楷体" panose="02010609060101010101" pitchFamily="49" charset="-122"/>
                <a:sym typeface="+mn-ea"/>
              </a:rPr>
              <a:t>&gt;spark-streaming-kafka-0-8_2.11&lt;/</a:t>
            </a:r>
            <a:r>
              <a:rPr lang="en-US" altLang="zh-CN" sz="1300" dirty="0" err="1">
                <a:solidFill>
                  <a:schemeClr val="tx1"/>
                </a:solidFill>
                <a:latin typeface="Courier New" panose="02070309020205020404" charset="0"/>
                <a:ea typeface="楷体" panose="02010609060101010101" pitchFamily="49" charset="-122"/>
                <a:sym typeface="+mn-ea"/>
              </a:rPr>
              <a:t>artifactId</a:t>
            </a:r>
            <a:r>
              <a:rPr lang="en-US" altLang="zh-CN" sz="1300" dirty="0">
                <a:solidFill>
                  <a:schemeClr val="tx1"/>
                </a:solidFill>
                <a:latin typeface="Courier New" panose="02070309020205020404" charset="0"/>
                <a:ea typeface="楷体" panose="02010609060101010101" pitchFamily="49" charset="-122"/>
                <a:sym typeface="+mn-ea"/>
              </a:rPr>
              <a:t>&gt;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      &lt;version&gt;2.2.2&lt;/version&gt;</a:t>
            </a:r>
            <a:endParaRPr lang="en-US" altLang="zh-CN" sz="13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300" dirty="0">
                <a:solidFill>
                  <a:schemeClr val="tx1"/>
                </a:solidFill>
                <a:latin typeface="Courier New" panose="02070309020205020404" charset="0"/>
                <a:ea typeface="楷体" panose="02010609060101010101" pitchFamily="49" charset="-122"/>
                <a:sym typeface="+mn-ea"/>
              </a:rPr>
              <a:t>&lt;/dependency&gt;</a:t>
            </a:r>
            <a:endParaRPr lang="en-US" altLang="zh-CN" sz="1300" b="0" dirty="0">
              <a:solidFill>
                <a:schemeClr val="tx1"/>
              </a:solidFill>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628015" y="1732915"/>
            <a:ext cx="8122920" cy="3187700"/>
          </a:xfrm>
        </p:spPr>
        <p:txBody>
          <a:bodyPr>
            <a:noAutofit/>
          </a:bodyPr>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1</a:t>
            </a: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Direct</a:t>
            </a:r>
            <a:r>
              <a:rPr lang="zh-CN" altLang="en-US" sz="1200" dirty="0">
                <a:solidFill>
                  <a:schemeClr val="tx1"/>
                </a:solidFill>
                <a:latin typeface="Courier New" panose="02070309020205020404" charset="0"/>
                <a:ea typeface="楷体" panose="02010609060101010101" pitchFamily="49" charset="-122"/>
                <a:sym typeface="+mn-ea"/>
              </a:rPr>
              <a:t>的方式是会直接操作</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底层的元数据信息，这样如果计算失败了，可以把数据重新读一下，重新处理。即数据一定会被处理。拉数据，是</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在执行的时候直接去拉数据。 </a:t>
            </a:r>
            <a:endParaRPr lang="en-US" altLang="zh-CN" sz="1200" b="0" dirty="0" smtClean="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2</a:t>
            </a:r>
            <a:r>
              <a:rPr lang="zh-CN" altLang="en-US" sz="1200" dirty="0">
                <a:solidFill>
                  <a:schemeClr val="tx1"/>
                </a:solidFill>
                <a:latin typeface="Courier New" panose="02070309020205020404" charset="0"/>
                <a:ea typeface="楷体" panose="02010609060101010101" pitchFamily="49" charset="-122"/>
                <a:sym typeface="+mn-ea"/>
              </a:rPr>
              <a:t>）由于直接操作的是</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就相当于你底层的文件系统。这个时候能保证严格的事务一致性，即一定会被处理，而且只会被处理一次。而</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的方式则不能保证，因为</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a:solidFill>
                  <a:schemeClr val="tx1"/>
                </a:solidFill>
                <a:latin typeface="Courier New" panose="02070309020205020404" charset="0"/>
                <a:ea typeface="楷体" panose="02010609060101010101" pitchFamily="49" charset="-122"/>
                <a:sym typeface="+mn-ea"/>
              </a:rPr>
              <a:t>ZK</a:t>
            </a:r>
            <a:r>
              <a:rPr lang="zh-CN" altLang="en-US" sz="1200" dirty="0">
                <a:solidFill>
                  <a:schemeClr val="tx1"/>
                </a:solidFill>
                <a:latin typeface="Courier New" panose="02070309020205020404" charset="0"/>
                <a:ea typeface="楷体" panose="02010609060101010101" pitchFamily="49" charset="-122"/>
                <a:sym typeface="+mn-ea"/>
              </a:rPr>
              <a:t>中的数据可能不同步，</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可能会重复消费数据，这个调优可以解决，但显然没有</a:t>
            </a:r>
            <a:r>
              <a:rPr lang="en-US" altLang="zh-CN" sz="1200" dirty="0">
                <a:solidFill>
                  <a:schemeClr val="tx1"/>
                </a:solidFill>
                <a:latin typeface="Courier New" panose="02070309020205020404" charset="0"/>
                <a:ea typeface="楷体" panose="02010609060101010101" pitchFamily="49" charset="-122"/>
                <a:sym typeface="+mn-ea"/>
              </a:rPr>
              <a:t>Direct</a:t>
            </a:r>
            <a:r>
              <a:rPr lang="zh-CN" altLang="en-US" sz="1200" dirty="0">
                <a:solidFill>
                  <a:schemeClr val="tx1"/>
                </a:solidFill>
                <a:latin typeface="Courier New" panose="02070309020205020404" charset="0"/>
                <a:ea typeface="楷体" panose="02010609060101010101" pitchFamily="49" charset="-122"/>
                <a:sym typeface="+mn-ea"/>
              </a:rPr>
              <a:t>方便。而</a:t>
            </a:r>
            <a:r>
              <a:rPr lang="en-US" altLang="zh-CN" sz="1200" dirty="0">
                <a:solidFill>
                  <a:schemeClr val="tx1"/>
                </a:solidFill>
                <a:latin typeface="Courier New" panose="02070309020205020404" charset="0"/>
                <a:ea typeface="楷体" panose="02010609060101010101" pitchFamily="49" charset="-122"/>
                <a:sym typeface="+mn-ea"/>
              </a:rPr>
              <a:t>Direct </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直接是操作</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自己负责追踪消费这个数据的偏移量或者</a:t>
            </a:r>
            <a:r>
              <a:rPr lang="en-US" altLang="zh-CN" sz="1200" dirty="0">
                <a:solidFill>
                  <a:schemeClr val="tx1"/>
                </a:solidFill>
                <a:latin typeface="Courier New" panose="02070309020205020404" charset="0"/>
                <a:ea typeface="楷体" panose="02010609060101010101" pitchFamily="49" charset="-122"/>
                <a:sym typeface="+mn-ea"/>
              </a:rPr>
              <a:t>offset</a:t>
            </a:r>
            <a:r>
              <a:rPr lang="zh-CN" altLang="en-US" sz="1200" dirty="0">
                <a:solidFill>
                  <a:schemeClr val="tx1"/>
                </a:solidFill>
                <a:latin typeface="Courier New" panose="02070309020205020404" charset="0"/>
                <a:ea typeface="楷体" panose="02010609060101010101" pitchFamily="49" charset="-122"/>
                <a:sym typeface="+mn-ea"/>
              </a:rPr>
              <a:t>，并且自己保存到</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，所以它的数据一定是同步的，一定不会被重复。即使重启也不会重复，因为</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了，但是程序升级的时候，不能读取原先的</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，面对升级</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无效这个问题，怎么解决呢</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升级的时候读取我指定的备份就可以了，即手动的指定</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也是可以的，这就再次完美的确保了事务性，有且仅有一次的事务机制。那么怎么手动</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呢？构建</a:t>
            </a:r>
            <a:r>
              <a:rPr lang="en-US" altLang="zh-CN" sz="1200" dirty="0" err="1">
                <a:solidFill>
                  <a:schemeClr val="tx1"/>
                </a:solidFill>
                <a:latin typeface="Courier New" panose="02070309020205020404" charset="0"/>
                <a:ea typeface="楷体" panose="02010609060101010101" pitchFamily="49" charset="-122"/>
                <a:sym typeface="+mn-ea"/>
              </a:rPr>
              <a:t>SparkStreaming</a:t>
            </a:r>
            <a:r>
              <a:rPr lang="zh-CN" altLang="en-US" sz="1200" dirty="0">
                <a:solidFill>
                  <a:schemeClr val="tx1"/>
                </a:solidFill>
                <a:latin typeface="Courier New" panose="02070309020205020404" charset="0"/>
                <a:ea typeface="楷体" panose="02010609060101010101" pitchFamily="49" charset="-122"/>
                <a:sym typeface="+mn-ea"/>
              </a:rPr>
              <a:t>的时候，有</a:t>
            </a:r>
            <a:r>
              <a:rPr lang="en-US" altLang="zh-CN" sz="1200" dirty="0" err="1">
                <a:solidFill>
                  <a:schemeClr val="tx1"/>
                </a:solidFill>
                <a:latin typeface="Courier New" panose="02070309020205020404" charset="0"/>
                <a:ea typeface="楷体" panose="02010609060101010101" pitchFamily="49" charset="-122"/>
                <a:sym typeface="+mn-ea"/>
              </a:rPr>
              <a:t>getorCreate</a:t>
            </a:r>
            <a:r>
              <a:rPr lang="zh-CN" altLang="en-US" sz="1200" dirty="0">
                <a:solidFill>
                  <a:schemeClr val="tx1"/>
                </a:solidFill>
                <a:latin typeface="Courier New" panose="02070309020205020404" charset="0"/>
                <a:ea typeface="楷体" panose="02010609060101010101" pitchFamily="49" charset="-122"/>
                <a:sym typeface="+mn-ea"/>
              </a:rPr>
              <a:t>这个</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，它就会获取</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的内容，具体指定下这个</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在哪就好了。</a:t>
            </a:r>
            <a:endParaRPr lang="en-US" altLang="zh-CN" sz="1200" b="0" dirty="0">
              <a:solidFill>
                <a:schemeClr val="tx1"/>
              </a:solidFill>
              <a:latin typeface="Courier New" panose="02070309020205020404" charset="0"/>
              <a:ea typeface="楷体" panose="02010609060101010101" pitchFamily="49" charset="-122"/>
            </a:endParaRPr>
          </a:p>
          <a:p>
            <a:pPr marL="0" indent="0">
              <a:lnSpc>
                <a:spcPct val="100000"/>
              </a:lnSpc>
              <a:buFont typeface="Wingdings" panose="05000000000000000000" charset="0"/>
              <a:buNone/>
            </a:pPr>
            <a:endParaRPr lang="en-US" altLang="zh-CN" sz="1200" b="0" dirty="0">
              <a:solidFill>
                <a:schemeClr val="tx1"/>
              </a:solidFill>
              <a:latin typeface="Courier New" panose="02070309020205020404" charset="0"/>
              <a:ea typeface="楷体" panose="02010609060101010101" pitchFamily="49" charset="-122"/>
              <a:cs typeface="Courier New" panose="02070309020205020404" charset="0"/>
            </a:endParaRPr>
          </a:p>
        </p:txBody>
      </p:sp>
      <p:sp>
        <p:nvSpPr>
          <p:cNvPr id="4" name="文本占位符 67586"/>
          <p:cNvSpPr>
            <a:spLocks noGrp="1"/>
          </p:cNvSpPr>
          <p:nvPr/>
        </p:nvSpPr>
        <p:spPr>
          <a:xfrm>
            <a:off x="628015" y="1236980"/>
            <a:ext cx="7717155" cy="49593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charset="0"/>
              <a:buChar char="u"/>
            </a:pPr>
            <a:r>
              <a:rPr lang="zh-CN" altLang="en-US" sz="1400" b="1" i="1" dirty="0" smtClean="0">
                <a:latin typeface="Courier New" panose="02070309020205020404" charset="0"/>
                <a:ea typeface="楷体" panose="02010609060101010101" pitchFamily="49" charset="-122"/>
                <a:sym typeface="+mn-ea"/>
              </a:rPr>
              <a:t>基于</a:t>
            </a:r>
            <a:r>
              <a:rPr lang="en-US" altLang="zh-CN" sz="1400" b="1" i="1" dirty="0" smtClean="0">
                <a:latin typeface="Courier New" panose="02070309020205020404" charset="0"/>
                <a:ea typeface="楷体" panose="02010609060101010101" pitchFamily="49" charset="-122"/>
                <a:sym typeface="+mn-ea"/>
              </a:rPr>
              <a:t>Kafka</a:t>
            </a:r>
            <a:r>
              <a:rPr lang="zh-CN" altLang="en-US" sz="1400" b="1" i="1" dirty="0" smtClean="0">
                <a:latin typeface="Courier New" panose="02070309020205020404" charset="0"/>
                <a:ea typeface="楷体" panose="02010609060101010101" pitchFamily="49" charset="-122"/>
                <a:sym typeface="+mn-ea"/>
              </a:rPr>
              <a:t>的</a:t>
            </a:r>
            <a:r>
              <a:rPr lang="en-US" altLang="zh-CN" sz="1400" b="1" i="1" dirty="0" smtClean="0">
                <a:latin typeface="Courier New" panose="02070309020205020404" charset="0"/>
                <a:ea typeface="楷体" panose="02010609060101010101" pitchFamily="49" charset="-122"/>
                <a:sym typeface="+mn-ea"/>
              </a:rPr>
              <a:t>Direct</a:t>
            </a:r>
            <a:r>
              <a:rPr lang="zh-CN" altLang="en-US" sz="1400" b="1" i="1" dirty="0" smtClean="0">
                <a:latin typeface="Courier New" panose="02070309020205020404" charset="0"/>
                <a:ea typeface="楷体" panose="02010609060101010101" pitchFamily="49" charset="-122"/>
                <a:sym typeface="+mn-ea"/>
              </a:rPr>
              <a:t>方式集成</a:t>
            </a:r>
            <a:endParaRPr lang="zh-CN" altLang="en-US" sz="1400" b="1" i="1" dirty="0" smtClean="0">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599440" y="1675765"/>
            <a:ext cx="8293735" cy="3425825"/>
          </a:xfrm>
        </p:spPr>
        <p:txBody>
          <a:bodyPr>
            <a:noAutofit/>
          </a:bodyPr>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3</a:t>
            </a:r>
            <a:r>
              <a:rPr lang="zh-CN" altLang="en-US" sz="1200" dirty="0">
                <a:solidFill>
                  <a:schemeClr val="tx1"/>
                </a:solidFill>
                <a:latin typeface="Courier New" panose="02070309020205020404" charset="0"/>
                <a:ea typeface="楷体" panose="02010609060101010101" pitchFamily="49" charset="-122"/>
                <a:sym typeface="+mn-ea"/>
              </a:rPr>
              <a:t>）由于底层是直接读数据，没有所谓的</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，直接是周期性</a:t>
            </a:r>
            <a:r>
              <a:rPr lang="en-US" altLang="zh-CN" sz="1200" dirty="0">
                <a:solidFill>
                  <a:schemeClr val="tx1"/>
                </a:solidFill>
                <a:latin typeface="Courier New" panose="02070309020205020404" charset="0"/>
                <a:ea typeface="楷体" panose="02010609060101010101" pitchFamily="49" charset="-122"/>
                <a:sym typeface="+mn-ea"/>
              </a:rPr>
              <a:t>(Batch </a:t>
            </a:r>
            <a:r>
              <a:rPr lang="en-US" altLang="zh-CN" sz="1200" dirty="0" err="1">
                <a:solidFill>
                  <a:schemeClr val="tx1"/>
                </a:solidFill>
                <a:latin typeface="Courier New" panose="02070309020205020404" charset="0"/>
                <a:ea typeface="楷体" panose="02010609060101010101" pitchFamily="49" charset="-122"/>
                <a:sym typeface="+mn-ea"/>
              </a:rPr>
              <a:t>Intervel</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的查询</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，处理数据的时候，我们会使用基于</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原生的</a:t>
            </a:r>
            <a:r>
              <a:rPr lang="en-US" altLang="zh-CN" sz="1200" dirty="0">
                <a:solidFill>
                  <a:schemeClr val="tx1"/>
                </a:solidFill>
                <a:latin typeface="Courier New" panose="02070309020205020404" charset="0"/>
                <a:ea typeface="楷体" panose="02010609060101010101" pitchFamily="49" charset="-122"/>
                <a:sym typeface="+mn-ea"/>
              </a:rPr>
              <a:t>Consumer </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来获取</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中特定范围</a:t>
            </a:r>
            <a:r>
              <a:rPr lang="en-US" altLang="zh-CN" sz="1200" dirty="0">
                <a:solidFill>
                  <a:schemeClr val="tx1"/>
                </a:solidFill>
                <a:latin typeface="Courier New" panose="02070309020205020404" charset="0"/>
                <a:ea typeface="楷体" panose="02010609060101010101" pitchFamily="49" charset="-122"/>
                <a:sym typeface="+mn-ea"/>
              </a:rPr>
              <a:t>(offset</a:t>
            </a:r>
            <a:r>
              <a:rPr lang="zh-CN" altLang="en-US" sz="1200" dirty="0">
                <a:solidFill>
                  <a:schemeClr val="tx1"/>
                </a:solidFill>
                <a:latin typeface="Courier New" panose="02070309020205020404" charset="0"/>
                <a:ea typeface="楷体" panose="02010609060101010101" pitchFamily="49" charset="-122"/>
                <a:sym typeface="+mn-ea"/>
              </a:rPr>
              <a:t>范围</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中的数据。这个时候，</a:t>
            </a:r>
            <a:r>
              <a:rPr lang="en-US" altLang="zh-CN" sz="1200" dirty="0">
                <a:solidFill>
                  <a:schemeClr val="tx1"/>
                </a:solidFill>
                <a:latin typeface="Courier New" panose="02070309020205020404" charset="0"/>
                <a:ea typeface="楷体" panose="02010609060101010101" pitchFamily="49" charset="-122"/>
                <a:sym typeface="+mn-ea"/>
              </a:rPr>
              <a:t>Direct </a:t>
            </a:r>
            <a:r>
              <a:rPr lang="en-US" altLang="zh-CN" sz="1200" dirty="0" err="1">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访问</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带来的一个显而易见的性能上的好处就是，如果你要读取多个</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Spark</a:t>
            </a:r>
            <a:r>
              <a:rPr lang="zh-CN" altLang="en-US" sz="1200" dirty="0">
                <a:solidFill>
                  <a:schemeClr val="tx1"/>
                </a:solidFill>
                <a:latin typeface="Courier New" panose="02070309020205020404" charset="0"/>
                <a:ea typeface="楷体" panose="02010609060101010101" pitchFamily="49" charset="-122"/>
                <a:sym typeface="+mn-ea"/>
              </a:rPr>
              <a:t>也会创建</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，这个时候</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是一致的。而</a:t>
            </a:r>
            <a:r>
              <a:rPr lang="en-US" altLang="zh-CN" sz="1200" dirty="0">
                <a:solidFill>
                  <a:schemeClr val="tx1"/>
                </a:solidFill>
                <a:latin typeface="Courier New" panose="02070309020205020404" charset="0"/>
                <a:ea typeface="楷体" panose="02010609060101010101" pitchFamily="49" charset="-122"/>
                <a:sym typeface="+mn-ea"/>
              </a:rPr>
              <a:t>Receiver</a:t>
            </a:r>
            <a:r>
              <a:rPr lang="zh-CN" altLang="en-US" sz="1200" dirty="0">
                <a:solidFill>
                  <a:schemeClr val="tx1"/>
                </a:solidFill>
                <a:latin typeface="Courier New" panose="02070309020205020404" charset="0"/>
                <a:ea typeface="楷体" panose="02010609060101010101" pitchFamily="49" charset="-122"/>
                <a:sym typeface="+mn-ea"/>
              </a:rPr>
              <a:t>的方式，这</a:t>
            </a:r>
            <a:r>
              <a:rPr lang="en-US" altLang="zh-CN" sz="1200" dirty="0">
                <a:solidFill>
                  <a:schemeClr val="tx1"/>
                </a:solidFill>
                <a:latin typeface="Courier New" panose="02070309020205020404" charset="0"/>
                <a:ea typeface="楷体" panose="02010609060101010101" pitchFamily="49" charset="-122"/>
                <a:sym typeface="+mn-ea"/>
              </a:rPr>
              <a:t>2</a:t>
            </a:r>
            <a:r>
              <a:rPr lang="zh-CN" altLang="en-US" sz="1200" dirty="0">
                <a:solidFill>
                  <a:schemeClr val="tx1"/>
                </a:solidFill>
                <a:latin typeface="Courier New" panose="02070309020205020404" charset="0"/>
                <a:ea typeface="楷体" panose="02010609060101010101" pitchFamily="49" charset="-122"/>
                <a:sym typeface="+mn-ea"/>
              </a:rPr>
              <a:t>个</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是没任何关系的。这个优势是你的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，其实本质上讲在底层读取</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的时候，</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partition</a:t>
            </a:r>
            <a:r>
              <a:rPr lang="zh-CN" altLang="en-US" sz="1200" dirty="0">
                <a:solidFill>
                  <a:schemeClr val="tx1"/>
                </a:solidFill>
                <a:latin typeface="Courier New" panose="02070309020205020404" charset="0"/>
                <a:ea typeface="楷体" panose="02010609060101010101" pitchFamily="49" charset="-122"/>
                <a:sym typeface="+mn-ea"/>
              </a:rPr>
              <a:t>就相当于原先</a:t>
            </a:r>
            <a:r>
              <a:rPr lang="en-US" altLang="zh-CN" sz="1200" dirty="0" err="1">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上的一个</a:t>
            </a:r>
            <a:r>
              <a:rPr lang="en-US" altLang="zh-CN" sz="1200" dirty="0">
                <a:solidFill>
                  <a:schemeClr val="tx1"/>
                </a:solidFill>
                <a:latin typeface="Courier New" panose="02070309020205020404" charset="0"/>
                <a:ea typeface="楷体" panose="02010609060101010101" pitchFamily="49" charset="-122"/>
                <a:sym typeface="+mn-ea"/>
              </a:rPr>
              <a:t>block</a:t>
            </a:r>
            <a:r>
              <a:rPr lang="zh-CN" altLang="en-US" sz="1200" dirty="0">
                <a:solidFill>
                  <a:schemeClr val="tx1"/>
                </a:solidFill>
                <a:latin typeface="Courier New" panose="02070309020205020404" charset="0"/>
                <a:ea typeface="楷体" panose="02010609060101010101" pitchFamily="49" charset="-122"/>
                <a:sym typeface="+mn-ea"/>
              </a:rPr>
              <a:t>。这就符合了数据本地性。</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数据都在这边。所以读数据的地方，处理数据的地方和驱动数据处理的程序都在同样的机器上，这样就可以极大的提高性能。不足之处是由于</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err="1">
                <a:solidFill>
                  <a:schemeClr val="tx1"/>
                </a:solidFill>
                <a:latin typeface="Courier New" panose="02070309020205020404" charset="0"/>
                <a:ea typeface="楷体" panose="02010609060101010101" pitchFamily="49" charset="-122"/>
                <a:sym typeface="+mn-ea"/>
              </a:rPr>
              <a:t>patition</a:t>
            </a:r>
            <a:r>
              <a:rPr lang="zh-CN" altLang="en-US" sz="1200" dirty="0">
                <a:solidFill>
                  <a:schemeClr val="tx1"/>
                </a:solidFill>
                <a:latin typeface="Courier New" panose="02070309020205020404" charset="0"/>
                <a:ea typeface="楷体" panose="02010609060101010101" pitchFamily="49" charset="-122"/>
                <a:sym typeface="+mn-ea"/>
              </a:rPr>
              <a:t>是一对一的，想提高并行度就会比较麻烦。提高并行度还是</a:t>
            </a:r>
            <a:r>
              <a:rPr lang="en-US" altLang="zh-CN" sz="1200" dirty="0">
                <a:solidFill>
                  <a:schemeClr val="tx1"/>
                </a:solidFill>
                <a:latin typeface="Courier New" panose="02070309020205020404" charset="0"/>
                <a:ea typeface="楷体" panose="02010609060101010101" pitchFamily="49" charset="-122"/>
                <a:sym typeface="+mn-ea"/>
              </a:rPr>
              <a:t>repartition</a:t>
            </a:r>
            <a:r>
              <a:rPr lang="zh-CN" altLang="en-US" sz="1200" dirty="0">
                <a:solidFill>
                  <a:schemeClr val="tx1"/>
                </a:solidFill>
                <a:latin typeface="Courier New" panose="02070309020205020404" charset="0"/>
                <a:ea typeface="楷体" panose="02010609060101010101" pitchFamily="49" charset="-122"/>
                <a:sym typeface="+mn-ea"/>
              </a:rPr>
              <a:t>，即重新分区，因为产生</a:t>
            </a:r>
            <a:r>
              <a:rPr lang="en-US" altLang="zh-CN" sz="1200" dirty="0">
                <a:solidFill>
                  <a:schemeClr val="tx1"/>
                </a:solidFill>
                <a:latin typeface="Courier New" panose="02070309020205020404" charset="0"/>
                <a:ea typeface="楷体" panose="02010609060101010101" pitchFamily="49" charset="-122"/>
                <a:sym typeface="+mn-ea"/>
              </a:rPr>
              <a:t>shuffle</a:t>
            </a:r>
            <a:r>
              <a:rPr lang="zh-CN" altLang="en-US" sz="1200" dirty="0">
                <a:solidFill>
                  <a:schemeClr val="tx1"/>
                </a:solidFill>
                <a:latin typeface="Courier New" panose="02070309020205020404" charset="0"/>
                <a:ea typeface="楷体" panose="02010609060101010101" pitchFamily="49" charset="-122"/>
                <a:sym typeface="+mn-ea"/>
              </a:rPr>
              <a:t>，很耗时。这个问题，以后也许新版本可以自由配置比例，不是一对一。因为提高并行度，可以更好的利用集群的计算资源，这是很有意义的。</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a:t>
            </a:r>
            <a:r>
              <a:rPr lang="en-US" altLang="zh-CN" sz="1200" dirty="0">
                <a:solidFill>
                  <a:schemeClr val="tx1"/>
                </a:solidFill>
                <a:latin typeface="Courier New" panose="02070309020205020404" charset="0"/>
                <a:ea typeface="楷体" panose="02010609060101010101" pitchFamily="49" charset="-122"/>
                <a:sym typeface="+mn-ea"/>
              </a:rPr>
              <a:t>4</a:t>
            </a:r>
            <a:r>
              <a:rPr lang="zh-CN" altLang="en-US" sz="1200" dirty="0">
                <a:solidFill>
                  <a:schemeClr val="tx1"/>
                </a:solidFill>
                <a:latin typeface="Courier New" panose="02070309020205020404" charset="0"/>
                <a:ea typeface="楷体" panose="02010609060101010101" pitchFamily="49" charset="-122"/>
                <a:sym typeface="+mn-ea"/>
              </a:rPr>
              <a:t>）不需要开启</a:t>
            </a:r>
            <a:r>
              <a:rPr lang="en-US" altLang="zh-CN" sz="1200" dirty="0" err="1">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机制，从数据零丢失的角度来看，极大的提升了效率，还至少能节省一倍的磁盘空间。从</a:t>
            </a:r>
            <a:r>
              <a:rPr lang="en-US" altLang="zh-CN" sz="1200" dirty="0" err="1">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获取数据，比从</a:t>
            </a:r>
            <a:r>
              <a:rPr lang="en-US" altLang="zh-CN" sz="1200" dirty="0" err="1">
                <a:solidFill>
                  <a:schemeClr val="tx1"/>
                </a:solidFill>
                <a:latin typeface="Courier New" panose="02070309020205020404" charset="0"/>
                <a:ea typeface="楷体" panose="02010609060101010101" pitchFamily="49" charset="-122"/>
                <a:sym typeface="+mn-ea"/>
              </a:rPr>
              <a:t>hdfs</a:t>
            </a:r>
            <a:r>
              <a:rPr lang="zh-CN" altLang="en-US" sz="1200" dirty="0">
                <a:solidFill>
                  <a:schemeClr val="tx1"/>
                </a:solidFill>
                <a:latin typeface="Courier New" panose="02070309020205020404" charset="0"/>
                <a:ea typeface="楷体" panose="02010609060101010101" pitchFamily="49" charset="-122"/>
                <a:sym typeface="+mn-ea"/>
              </a:rPr>
              <a:t>获取数据，因为</a:t>
            </a:r>
            <a:r>
              <a:rPr lang="en-US" altLang="zh-CN" sz="1200" dirty="0">
                <a:solidFill>
                  <a:schemeClr val="tx1"/>
                </a:solidFill>
                <a:latin typeface="Courier New" panose="02070309020205020404" charset="0"/>
                <a:ea typeface="楷体" panose="02010609060101010101" pitchFamily="49" charset="-122"/>
                <a:sym typeface="+mn-ea"/>
              </a:rPr>
              <a:t>zero copy</a:t>
            </a:r>
            <a:r>
              <a:rPr lang="zh-CN" altLang="en-US" sz="1200" dirty="0">
                <a:solidFill>
                  <a:schemeClr val="tx1"/>
                </a:solidFill>
                <a:latin typeface="Courier New" panose="02070309020205020404" charset="0"/>
                <a:ea typeface="楷体" panose="02010609060101010101" pitchFamily="49" charset="-122"/>
                <a:sym typeface="+mn-ea"/>
              </a:rPr>
              <a:t>的方式，速度肯定更快。</a:t>
            </a:r>
            <a:endParaRPr lang="zh-CN" altLang="en-US" sz="1200" b="0" dirty="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占位符 67586"/>
          <p:cNvSpPr>
            <a:spLocks noGrp="1"/>
          </p:cNvSpPr>
          <p:nvPr/>
        </p:nvSpPr>
        <p:spPr>
          <a:xfrm>
            <a:off x="628015" y="1236980"/>
            <a:ext cx="7717155" cy="49593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charset="0"/>
              <a:buChar char="u"/>
            </a:pPr>
            <a:r>
              <a:rPr lang="zh-CN" altLang="en-US" sz="1400" b="1" i="1" dirty="0" smtClean="0">
                <a:latin typeface="Courier New" panose="02070309020205020404" charset="0"/>
                <a:ea typeface="楷体" panose="02010609060101010101" pitchFamily="49" charset="-122"/>
                <a:sym typeface="+mn-ea"/>
              </a:rPr>
              <a:t>基于</a:t>
            </a:r>
            <a:r>
              <a:rPr lang="en-US" altLang="zh-CN" sz="1400" b="1" i="1" dirty="0" smtClean="0">
                <a:latin typeface="Courier New" panose="02070309020205020404" charset="0"/>
                <a:ea typeface="楷体" panose="02010609060101010101" pitchFamily="49" charset="-122"/>
                <a:sym typeface="+mn-ea"/>
              </a:rPr>
              <a:t>Kafka</a:t>
            </a:r>
            <a:r>
              <a:rPr lang="zh-CN" altLang="en-US" sz="1400" b="1" i="1" dirty="0" smtClean="0">
                <a:latin typeface="Courier New" panose="02070309020205020404" charset="0"/>
                <a:ea typeface="楷体" panose="02010609060101010101" pitchFamily="49" charset="-122"/>
                <a:sym typeface="+mn-ea"/>
              </a:rPr>
              <a:t>的</a:t>
            </a:r>
            <a:r>
              <a:rPr lang="en-US" altLang="zh-CN" sz="1400" b="1" i="1" dirty="0" smtClean="0">
                <a:latin typeface="Courier New" panose="02070309020205020404" charset="0"/>
                <a:ea typeface="楷体" panose="02010609060101010101" pitchFamily="49" charset="-122"/>
                <a:sym typeface="+mn-ea"/>
              </a:rPr>
              <a:t>Direct</a:t>
            </a:r>
            <a:r>
              <a:rPr lang="zh-CN" altLang="en-US" sz="1400" b="1" i="1" dirty="0" smtClean="0">
                <a:latin typeface="Courier New" panose="02070309020205020404" charset="0"/>
                <a:ea typeface="楷体" panose="02010609060101010101" pitchFamily="49" charset="-122"/>
                <a:sym typeface="+mn-ea"/>
              </a:rPr>
              <a:t>方式集成</a:t>
            </a:r>
            <a:endParaRPr lang="zh-CN" altLang="en-US" sz="1400" b="1" i="1" dirty="0" smtClean="0">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Kafka</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dirty="0" smtClean="0">
              <a:solidFill>
                <a:srgbClr val="FFFFFF"/>
              </a:solidFill>
            </a:endParaRPr>
          </a:p>
        </p:txBody>
      </p:sp>
      <p:sp>
        <p:nvSpPr>
          <p:cNvPr id="67587" name="文本占位符 67586"/>
          <p:cNvSpPr>
            <a:spLocks noGrp="1"/>
          </p:cNvSpPr>
          <p:nvPr>
            <p:ph type="body" idx="1"/>
          </p:nvPr>
        </p:nvSpPr>
        <p:spPr>
          <a:xfrm>
            <a:off x="721995" y="1938655"/>
            <a:ext cx="8265795" cy="2272665"/>
          </a:xfrm>
        </p:spPr>
        <p:txBody>
          <a:bodyPr>
            <a:noAutofit/>
          </a:bodyPr>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从高层次的角度看，之前的和</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集成方案（</a:t>
            </a:r>
            <a:r>
              <a:rPr lang="en-US" altLang="zh-CN" sz="1200" dirty="0" err="1">
                <a:solidFill>
                  <a:schemeClr val="tx1"/>
                </a:solidFill>
                <a:latin typeface="Courier New" panose="02070309020205020404" charset="0"/>
                <a:ea typeface="楷体" panose="02010609060101010101" pitchFamily="49" charset="-122"/>
                <a:sym typeface="+mn-ea"/>
              </a:rPr>
              <a:t>reciever</a:t>
            </a:r>
            <a:r>
              <a:rPr lang="zh-CN" altLang="en-US" sz="1200" dirty="0">
                <a:solidFill>
                  <a:schemeClr val="tx1"/>
                </a:solidFill>
                <a:latin typeface="Courier New" panose="02070309020205020404" charset="0"/>
                <a:ea typeface="楷体" panose="02010609060101010101" pitchFamily="49" charset="-122"/>
                <a:sym typeface="+mn-ea"/>
              </a:rPr>
              <a:t>方法）使用</a:t>
            </a:r>
            <a:r>
              <a:rPr lang="en-US" altLang="zh-CN" sz="1200" dirty="0">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工作方式如下：</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a:solidFill>
                  <a:schemeClr val="tx1"/>
                </a:solidFill>
                <a:latin typeface="Courier New" panose="02070309020205020404" charset="0"/>
                <a:ea typeface="楷体" panose="02010609060101010101" pitchFamily="49" charset="-122"/>
                <a:sym typeface="+mn-ea"/>
              </a:rPr>
              <a:t>1</a:t>
            </a:r>
            <a:r>
              <a:rPr lang="zh-CN" altLang="en-US" sz="1200" dirty="0">
                <a:solidFill>
                  <a:schemeClr val="tx1"/>
                </a:solidFill>
                <a:latin typeface="Courier New" panose="02070309020205020404" charset="0"/>
                <a:ea typeface="楷体" panose="02010609060101010101" pitchFamily="49" charset="-122"/>
                <a:sym typeface="+mn-ea"/>
              </a:rPr>
              <a:t>）运行在</a:t>
            </a:r>
            <a:r>
              <a:rPr lang="en-US" altLang="zh-CN" sz="1200" dirty="0">
                <a:solidFill>
                  <a:schemeClr val="tx1"/>
                </a:solidFill>
                <a:latin typeface="Courier New" panose="02070309020205020404" charset="0"/>
                <a:ea typeface="楷体" panose="02010609060101010101" pitchFamily="49" charset="-122"/>
                <a:sym typeface="+mn-ea"/>
              </a:rPr>
              <a:t>Spark workers/executors</a:t>
            </a:r>
            <a:r>
              <a:rPr lang="zh-CN" altLang="en-US" sz="1200" dirty="0">
                <a:solidFill>
                  <a:schemeClr val="tx1"/>
                </a:solidFill>
                <a:latin typeface="Courier New" panose="02070309020205020404" charset="0"/>
                <a:ea typeface="楷体" panose="02010609060101010101" pitchFamily="49" charset="-122"/>
                <a:sym typeface="+mn-ea"/>
              </a:rPr>
              <a:t>上的</a:t>
            </a:r>
            <a:r>
              <a:rPr lang="en-US" altLang="zh-CN" sz="1200" dirty="0">
                <a:solidFill>
                  <a:schemeClr val="tx1"/>
                </a:solidFill>
                <a:latin typeface="Courier New" panose="02070309020205020404" charset="0"/>
                <a:ea typeface="楷体" panose="02010609060101010101" pitchFamily="49" charset="-122"/>
                <a:sym typeface="+mn-ea"/>
              </a:rPr>
              <a:t>Kafka Receivers</a:t>
            </a:r>
            <a:r>
              <a:rPr lang="zh-CN" altLang="en-US" sz="1200" dirty="0">
                <a:solidFill>
                  <a:schemeClr val="tx1"/>
                </a:solidFill>
                <a:latin typeface="Courier New" panose="02070309020205020404" charset="0"/>
                <a:ea typeface="楷体" panose="02010609060101010101" pitchFamily="49" charset="-122"/>
                <a:sym typeface="+mn-ea"/>
              </a:rPr>
              <a:t>连续不断地从</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中读取数据，其中用到了</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中高层次的消费者</a:t>
            </a:r>
            <a:r>
              <a:rPr lang="en-US" altLang="zh-CN" sz="1200" dirty="0">
                <a:solidFill>
                  <a:schemeClr val="tx1"/>
                </a:solidFill>
                <a:latin typeface="Courier New" panose="02070309020205020404" charset="0"/>
                <a:ea typeface="楷体" panose="02010609060101010101" pitchFamily="49" charset="-122"/>
                <a:sym typeface="+mn-ea"/>
              </a:rPr>
              <a:t>API</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a:solidFill>
                  <a:schemeClr val="tx1"/>
                </a:solidFill>
                <a:latin typeface="Courier New" panose="02070309020205020404" charset="0"/>
                <a:ea typeface="楷体" panose="02010609060101010101" pitchFamily="49" charset="-122"/>
                <a:sym typeface="+mn-ea"/>
              </a:rPr>
              <a:t>2</a:t>
            </a:r>
            <a:r>
              <a:rPr lang="zh-CN" altLang="en-US" sz="1200" dirty="0">
                <a:solidFill>
                  <a:schemeClr val="tx1"/>
                </a:solidFill>
                <a:latin typeface="Courier New" panose="02070309020205020404" charset="0"/>
                <a:ea typeface="楷体" panose="02010609060101010101" pitchFamily="49" charset="-122"/>
                <a:sym typeface="+mn-ea"/>
              </a:rPr>
              <a:t>）接收到的数据被存储在</a:t>
            </a:r>
            <a:r>
              <a:rPr lang="en-US" altLang="zh-CN" sz="1200" dirty="0">
                <a:solidFill>
                  <a:schemeClr val="tx1"/>
                </a:solidFill>
                <a:latin typeface="Courier New" panose="02070309020205020404" charset="0"/>
                <a:ea typeface="楷体" panose="02010609060101010101" pitchFamily="49" charset="-122"/>
                <a:sym typeface="+mn-ea"/>
              </a:rPr>
              <a:t>Spark workers/executors</a:t>
            </a:r>
            <a:r>
              <a:rPr lang="zh-CN" altLang="en-US" sz="1200" dirty="0">
                <a:solidFill>
                  <a:schemeClr val="tx1"/>
                </a:solidFill>
                <a:latin typeface="Courier New" panose="02070309020205020404" charset="0"/>
                <a:ea typeface="楷体" panose="02010609060101010101" pitchFamily="49" charset="-122"/>
                <a:sym typeface="+mn-ea"/>
              </a:rPr>
              <a:t>中的内存，同时也被写入到</a:t>
            </a:r>
            <a:r>
              <a:rPr lang="en-US" altLang="zh-CN" sz="1200" dirty="0">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中。只有接收到的数据被持久化到</a:t>
            </a:r>
            <a:r>
              <a:rPr lang="en-US" altLang="zh-CN" sz="1200" dirty="0">
                <a:solidFill>
                  <a:schemeClr val="tx1"/>
                </a:solidFill>
                <a:latin typeface="Courier New" panose="02070309020205020404" charset="0"/>
                <a:ea typeface="楷体" panose="02010609060101010101" pitchFamily="49" charset="-122"/>
                <a:sym typeface="+mn-ea"/>
              </a:rPr>
              <a:t>log</a:t>
            </a:r>
            <a:r>
              <a:rPr lang="zh-CN" altLang="en-US" sz="1200" dirty="0">
                <a:solidFill>
                  <a:schemeClr val="tx1"/>
                </a:solidFill>
                <a:latin typeface="Courier New" panose="02070309020205020404" charset="0"/>
                <a:ea typeface="楷体" panose="02010609060101010101" pitchFamily="49" charset="-122"/>
                <a:sym typeface="+mn-ea"/>
              </a:rPr>
              <a:t>中，</a:t>
            </a:r>
            <a:r>
              <a:rPr lang="en-US" altLang="zh-CN" sz="1200" dirty="0">
                <a:solidFill>
                  <a:schemeClr val="tx1"/>
                </a:solidFill>
                <a:latin typeface="Courier New" panose="02070309020205020404" charset="0"/>
                <a:ea typeface="楷体" panose="02010609060101010101" pitchFamily="49" charset="-122"/>
                <a:sym typeface="+mn-ea"/>
              </a:rPr>
              <a:t>Kafka Receivers</a:t>
            </a:r>
            <a:r>
              <a:rPr lang="zh-CN" altLang="en-US" sz="1200" dirty="0">
                <a:solidFill>
                  <a:schemeClr val="tx1"/>
                </a:solidFill>
                <a:latin typeface="Courier New" panose="02070309020205020404" charset="0"/>
                <a:ea typeface="楷体" panose="02010609060101010101" pitchFamily="49" charset="-122"/>
                <a:sym typeface="+mn-ea"/>
              </a:rPr>
              <a:t>才会去更新</a:t>
            </a:r>
            <a:r>
              <a:rPr lang="en-US" altLang="zh-CN" sz="1200" dirty="0">
                <a:solidFill>
                  <a:schemeClr val="tx1"/>
                </a:solidFill>
                <a:latin typeface="Courier New" panose="02070309020205020404" charset="0"/>
                <a:ea typeface="楷体" panose="02010609060101010101" pitchFamily="49" charset="-122"/>
                <a:sym typeface="+mn-ea"/>
              </a:rPr>
              <a:t>Zookeeper</a:t>
            </a:r>
            <a:r>
              <a:rPr lang="zh-CN" altLang="en-US" sz="1200" dirty="0">
                <a:solidFill>
                  <a:schemeClr val="tx1"/>
                </a:solidFill>
                <a:latin typeface="Courier New" panose="02070309020205020404" charset="0"/>
                <a:ea typeface="楷体" panose="02010609060101010101" pitchFamily="49" charset="-122"/>
                <a:sym typeface="+mn-ea"/>
              </a:rPr>
              <a:t>中</a:t>
            </a:r>
            <a:r>
              <a:rPr lang="en-US" altLang="zh-CN" sz="1200" dirty="0">
                <a:solidFill>
                  <a:schemeClr val="tx1"/>
                </a:solidFill>
                <a:latin typeface="Courier New" panose="02070309020205020404" charset="0"/>
                <a:ea typeface="楷体" panose="02010609060101010101" pitchFamily="49" charset="-122"/>
                <a:sym typeface="+mn-ea"/>
              </a:rPr>
              <a:t>Kafka</a:t>
            </a:r>
            <a:r>
              <a:rPr lang="zh-CN" altLang="en-US" sz="1200" dirty="0">
                <a:solidFill>
                  <a:schemeClr val="tx1"/>
                </a:solidFill>
                <a:latin typeface="Courier New" panose="02070309020205020404" charset="0"/>
                <a:ea typeface="楷体" panose="02010609060101010101" pitchFamily="49" charset="-122"/>
                <a:sym typeface="+mn-ea"/>
              </a:rPr>
              <a:t>的偏移量。</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a:solidFill>
                  <a:schemeClr val="tx1"/>
                </a:solidFill>
                <a:latin typeface="Courier New" panose="02070309020205020404" charset="0"/>
                <a:ea typeface="楷体" panose="02010609060101010101" pitchFamily="49" charset="-122"/>
                <a:sym typeface="+mn-ea"/>
              </a:rPr>
              <a:t>3</a:t>
            </a:r>
            <a:r>
              <a:rPr lang="zh-CN" altLang="en-US" sz="1200" dirty="0">
                <a:solidFill>
                  <a:schemeClr val="tx1"/>
                </a:solidFill>
                <a:latin typeface="Courier New" panose="02070309020205020404" charset="0"/>
                <a:ea typeface="楷体" panose="02010609060101010101" pitchFamily="49" charset="-122"/>
                <a:sym typeface="+mn-ea"/>
              </a:rPr>
              <a:t>）接收到的数据和</a:t>
            </a:r>
            <a:r>
              <a:rPr lang="en-US" altLang="zh-CN" sz="1200" dirty="0">
                <a:solidFill>
                  <a:schemeClr val="tx1"/>
                </a:solidFill>
                <a:latin typeface="Courier New" panose="02070309020205020404" charset="0"/>
                <a:ea typeface="楷体" panose="02010609060101010101" pitchFamily="49" charset="-122"/>
                <a:sym typeface="+mn-ea"/>
              </a:rPr>
              <a:t>WAL</a:t>
            </a:r>
            <a:r>
              <a:rPr lang="zh-CN" altLang="en-US" sz="1200" dirty="0">
                <a:solidFill>
                  <a:schemeClr val="tx1"/>
                </a:solidFill>
                <a:latin typeface="Courier New" panose="02070309020205020404" charset="0"/>
                <a:ea typeface="楷体" panose="02010609060101010101" pitchFamily="49" charset="-122"/>
                <a:sym typeface="+mn-ea"/>
              </a:rPr>
              <a:t>存储位置信息被可靠地存储，如果期间出现故障，这些信息被用来从错误中恢复，并继续处理数据。</a:t>
            </a:r>
            <a:endParaRPr lang="zh-CN" altLang="en-US" sz="1200" dirty="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2" name="文本框 1"/>
          <p:cNvSpPr txBox="1"/>
          <p:nvPr/>
        </p:nvSpPr>
        <p:spPr>
          <a:xfrm>
            <a:off x="805180" y="1343025"/>
            <a:ext cx="5125085" cy="299085"/>
          </a:xfrm>
          <a:prstGeom prst="rect">
            <a:avLst/>
          </a:prstGeom>
          <a:noFill/>
        </p:spPr>
        <p:txBody>
          <a:bodyPr wrap="square" rtlCol="0">
            <a:spAutoFit/>
          </a:bodyPr>
          <a:p>
            <a:pPr marL="285750" indent="-285750">
              <a:buFont typeface="Wingdings" panose="05000000000000000000" charset="0"/>
              <a:buChar char="Ø"/>
            </a:pPr>
            <a:r>
              <a:rPr lang="en-US" altLang="zh-CN" b="1" i="1" dirty="0" smtClean="0">
                <a:solidFill>
                  <a:schemeClr val="tx1"/>
                </a:solidFill>
                <a:latin typeface="Courier New" panose="02070309020205020404" charset="0"/>
                <a:ea typeface="楷体" panose="02010609060101010101" pitchFamily="49" charset="-122"/>
                <a:sym typeface="+mn-ea"/>
              </a:rPr>
              <a:t>Kafka Direct</a:t>
            </a:r>
            <a:r>
              <a:rPr lang="zh-CN" altLang="en-US" b="1" i="1" dirty="0" smtClean="0">
                <a:solidFill>
                  <a:schemeClr val="tx1"/>
                </a:solidFill>
                <a:latin typeface="Courier New" panose="02070309020205020404" charset="0"/>
                <a:ea typeface="楷体" panose="02010609060101010101" pitchFamily="49" charset="-122"/>
                <a:sym typeface="+mn-ea"/>
              </a:rPr>
              <a:t> </a:t>
            </a:r>
            <a:r>
              <a:rPr lang="en-US" altLang="zh-CN" b="1" i="1" dirty="0" smtClean="0">
                <a:solidFill>
                  <a:schemeClr val="tx1"/>
                </a:solidFill>
                <a:latin typeface="Courier New" panose="02070309020205020404" charset="0"/>
                <a:ea typeface="楷体" panose="02010609060101010101" pitchFamily="49" charset="-122"/>
                <a:sym typeface="+mn-ea"/>
              </a:rPr>
              <a:t>VS Receiver</a:t>
            </a:r>
            <a:endParaRPr lang="en-US" altLang="zh-CN"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DStream</a:t>
            </a:r>
            <a:r>
              <a:rPr lang="zh-CN" altLang="en-US" sz="2200" b="1" i="1" dirty="0">
                <a:solidFill>
                  <a:schemeClr val="bg1"/>
                </a:solidFill>
                <a:latin typeface="Courier New" panose="02070309020205020404" charset="0"/>
                <a:ea typeface="楷体" panose="02010609060101010101" pitchFamily="49" charset="-122"/>
                <a:sym typeface="+mn-ea"/>
              </a:rPr>
              <a:t>的</a:t>
            </a:r>
            <a:r>
              <a:rPr lang="en-US" altLang="zh-CN" sz="2200" b="1" i="1" dirty="0">
                <a:solidFill>
                  <a:schemeClr val="bg1"/>
                </a:solidFill>
                <a:latin typeface="Courier New" panose="02070309020205020404" charset="0"/>
                <a:ea typeface="楷体" panose="02010609060101010101" pitchFamily="49" charset="-122"/>
                <a:sym typeface="+mn-ea"/>
              </a:rPr>
              <a:t>transformation</a:t>
            </a:r>
            <a:r>
              <a:rPr lang="zh-CN" altLang="en-US" sz="2200" b="1" i="1" dirty="0">
                <a:solidFill>
                  <a:schemeClr val="bg1"/>
                </a:solidFill>
                <a:latin typeface="Courier New" panose="02070309020205020404" charset="0"/>
                <a:ea typeface="楷体" panose="02010609060101010101" pitchFamily="49" charset="-122"/>
                <a:sym typeface="+mn-ea"/>
              </a:rPr>
              <a:t>操作</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455295" y="1130300"/>
            <a:ext cx="8785225" cy="4167505"/>
          </a:xfrm>
        </p:spPr>
        <p:txBody>
          <a:bodyPr>
            <a:noAutofit/>
          </a:bodyPr>
          <a:p>
            <a:pPr algn="l">
              <a:lnSpc>
                <a:spcPct val="100000"/>
              </a:lnSpc>
              <a:buNone/>
            </a:pPr>
            <a:r>
              <a:rPr lang="en-US" altLang="zh-CN" sz="1200" b="1" dirty="0">
                <a:solidFill>
                  <a:schemeClr val="tx1"/>
                </a:solidFill>
                <a:latin typeface="Courier New" panose="02070309020205020404" charset="0"/>
                <a:ea typeface="楷体" panose="02010609060101010101" pitchFamily="49" charset="-122"/>
                <a:sym typeface="+mn-ea"/>
              </a:rPr>
              <a:t>Transformation</a:t>
            </a:r>
            <a:r>
              <a:rPr lang="en-US" altLang="zh-CN" sz="1000" dirty="0">
                <a:solidFill>
                  <a:schemeClr val="tx1"/>
                </a:solidFill>
                <a:latin typeface="Courier New" panose="02070309020205020404" charset="0"/>
                <a:ea typeface="楷体" panose="02010609060101010101" pitchFamily="49" charset="-122"/>
                <a:sym typeface="+mn-ea"/>
              </a:rPr>
              <a:t> </a:t>
            </a:r>
            <a:r>
              <a:rPr lang="en-US" altLang="zh-CN" sz="1200" dirty="0">
                <a:solidFill>
                  <a:srgbClr val="0070C0"/>
                </a:solidFill>
                <a:latin typeface="Courier New" panose="02070309020205020404" charset="0"/>
                <a:ea typeface="楷体" panose="02010609060101010101" pitchFamily="49" charset="-122"/>
                <a:sym typeface="+mn-ea"/>
              </a:rPr>
              <a:t>	</a:t>
            </a:r>
            <a:r>
              <a:rPr lang="en-US" altLang="zh-CN" sz="1200" b="1" dirty="0">
                <a:solidFill>
                  <a:srgbClr val="0070C0"/>
                </a:solidFill>
                <a:latin typeface="Courier New" panose="02070309020205020404" charset="0"/>
                <a:ea typeface="楷体" panose="02010609060101010101" pitchFamily="49" charset="-122"/>
                <a:sym typeface="+mn-ea"/>
              </a:rPr>
              <a:t>Meaning</a:t>
            </a:r>
            <a:endParaRPr lang="en-US" altLang="zh-CN" sz="1200" b="1" dirty="0">
              <a:solidFill>
                <a:srgbClr val="950000"/>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map(</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对</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中的各个元素进行</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函数操作，然后返回一个新的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en-US" altLang="zh-CN" sz="1000" dirty="0">
                <a:solidFill>
                  <a:schemeClr val="tx1"/>
                </a:solidFill>
                <a:latin typeface="Courier New" panose="02070309020205020404" charset="0"/>
                <a:ea typeface="楷体" panose="02010609060101010101" pitchFamily="49" charset="-122"/>
                <a:sym typeface="+mn-ea"/>
              </a:rPr>
              <a:t>.</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flatMap</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与</a:t>
            </a:r>
            <a:r>
              <a:rPr lang="en-US" altLang="zh-CN" sz="1000" dirty="0">
                <a:solidFill>
                  <a:schemeClr val="tx1"/>
                </a:solidFill>
                <a:latin typeface="Courier New" panose="02070309020205020404" charset="0"/>
                <a:ea typeface="楷体" panose="02010609060101010101" pitchFamily="49" charset="-122"/>
                <a:sym typeface="+mn-ea"/>
              </a:rPr>
              <a:t>map</a:t>
            </a:r>
            <a:r>
              <a:rPr lang="zh-CN" altLang="en-US" sz="1000" dirty="0">
                <a:solidFill>
                  <a:schemeClr val="tx1"/>
                </a:solidFill>
                <a:latin typeface="Courier New" panose="02070309020205020404" charset="0"/>
                <a:ea typeface="楷体" panose="02010609060101010101" pitchFamily="49" charset="-122"/>
                <a:sym typeface="+mn-ea"/>
              </a:rPr>
              <a:t>方法类似，只不过各个输入项可以被输出为零个或多个输出项</a:t>
            </a:r>
            <a:endParaRPr lang="zh-CN" altLang="en-US"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filter(</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过滤出所有函数</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返回值为</a:t>
            </a:r>
            <a:r>
              <a:rPr lang="en-US" altLang="zh-CN" sz="1000" dirty="0">
                <a:solidFill>
                  <a:schemeClr val="tx1"/>
                </a:solidFill>
                <a:latin typeface="Courier New" panose="02070309020205020404" charset="0"/>
                <a:ea typeface="楷体" panose="02010609060101010101" pitchFamily="49" charset="-122"/>
                <a:sym typeface="+mn-ea"/>
              </a:rPr>
              <a:t>true</a:t>
            </a:r>
            <a:r>
              <a:rPr lang="zh-CN" altLang="en-US" sz="1000" dirty="0">
                <a:solidFill>
                  <a:schemeClr val="tx1"/>
                </a:solidFill>
                <a:latin typeface="Courier New" panose="02070309020205020404" charset="0"/>
                <a:ea typeface="楷体" panose="02010609060101010101" pitchFamily="49" charset="-122"/>
                <a:sym typeface="+mn-ea"/>
              </a:rPr>
              <a:t>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元素并返回一个新的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repartition(</a:t>
            </a:r>
            <a:r>
              <a:rPr lang="en-US" altLang="zh-CN" sz="1000" b="1" dirty="0" err="1">
                <a:solidFill>
                  <a:schemeClr val="tx1"/>
                </a:solidFill>
                <a:latin typeface="Courier New" panose="02070309020205020404" charset="0"/>
                <a:ea typeface="楷体" panose="02010609060101010101" pitchFamily="49" charset="-122"/>
                <a:sym typeface="+mn-ea"/>
              </a:rPr>
              <a:t>numPartitions</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增加或减少</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中的分区数，从而改变</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的并行度</a:t>
            </a:r>
            <a:endParaRPr lang="zh-CN" altLang="en-US"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union(</a:t>
            </a:r>
            <a:r>
              <a:rPr lang="en-US" altLang="zh-CN" sz="1000" b="1" dirty="0" err="1">
                <a:solidFill>
                  <a:schemeClr val="tx1"/>
                </a:solidFill>
                <a:latin typeface="Courier New" panose="02070309020205020404" charset="0"/>
                <a:ea typeface="楷体" panose="02010609060101010101" pitchFamily="49" charset="-122"/>
                <a:sym typeface="+mn-ea"/>
              </a:rPr>
              <a:t>otherStream</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将源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和输入参数为</a:t>
            </a:r>
            <a:r>
              <a:rPr lang="en-US" altLang="zh-CN" sz="1000" dirty="0" err="1">
                <a:solidFill>
                  <a:schemeClr val="tx1"/>
                </a:solidFill>
                <a:latin typeface="Courier New" panose="02070309020205020404" charset="0"/>
                <a:ea typeface="楷体" panose="02010609060101010101" pitchFamily="49" charset="-122"/>
                <a:sym typeface="+mn-ea"/>
              </a:rPr>
              <a:t>otherDStream</a:t>
            </a:r>
            <a:r>
              <a:rPr lang="zh-CN" altLang="en-US" sz="1000" dirty="0">
                <a:solidFill>
                  <a:schemeClr val="tx1"/>
                </a:solidFill>
                <a:latin typeface="Courier New" panose="02070309020205020404" charset="0"/>
                <a:ea typeface="楷体" panose="02010609060101010101" pitchFamily="49" charset="-122"/>
                <a:sym typeface="+mn-ea"/>
              </a:rPr>
              <a:t>的元素合并，并返回一个新的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en-US" altLang="zh-CN" sz="1000" dirty="0">
                <a:solidFill>
                  <a:schemeClr val="tx1"/>
                </a:solidFill>
                <a:latin typeface="Courier New" panose="02070309020205020404" charset="0"/>
                <a:ea typeface="楷体" panose="02010609060101010101" pitchFamily="49" charset="-122"/>
                <a:sym typeface="+mn-ea"/>
              </a:rPr>
              <a:t>.</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count()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通过对</a:t>
            </a:r>
            <a:r>
              <a:rPr lang="en-US" altLang="zh-CN" sz="1000" dirty="0" err="1">
                <a:solidFill>
                  <a:schemeClr val="tx1"/>
                </a:solidFill>
                <a:latin typeface="Courier New" panose="02070309020205020404" charset="0"/>
                <a:ea typeface="楷体" panose="02010609060101010101" pitchFamily="49" charset="-122"/>
                <a:sym typeface="+mn-ea"/>
              </a:rPr>
              <a:t>DStreaim</a:t>
            </a:r>
            <a:r>
              <a:rPr lang="zh-CN" altLang="en-US" sz="1000" dirty="0">
                <a:solidFill>
                  <a:schemeClr val="tx1"/>
                </a:solidFill>
                <a:latin typeface="Courier New" panose="02070309020205020404" charset="0"/>
                <a:ea typeface="楷体" panose="02010609060101010101" pitchFamily="49" charset="-122"/>
                <a:sym typeface="+mn-ea"/>
              </a:rPr>
              <a:t>中的各个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中的元素进行计数，然后返回只有一个元素的</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构成的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reduce(</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对源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中的元素利用</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进行聚合操作，然后返回只有一个元素的</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构成的新的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en-US" altLang="zh-CN" sz="1000" dirty="0">
                <a:solidFill>
                  <a:schemeClr val="tx1"/>
                </a:solidFill>
                <a:latin typeface="Courier New" panose="02070309020205020404" charset="0"/>
                <a:ea typeface="楷体" panose="02010609060101010101" pitchFamily="49" charset="-122"/>
                <a:sym typeface="+mn-ea"/>
              </a:rPr>
              <a:t>.</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countByValue</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对于元素类型为</a:t>
            </a:r>
            <a:r>
              <a:rPr lang="en-US" altLang="zh-CN" sz="1000" dirty="0">
                <a:solidFill>
                  <a:schemeClr val="tx1"/>
                </a:solidFill>
                <a:latin typeface="Courier New" panose="02070309020205020404" charset="0"/>
                <a:ea typeface="楷体" panose="02010609060101010101" pitchFamily="49" charset="-122"/>
                <a:sym typeface="+mn-ea"/>
              </a:rPr>
              <a:t>K</a:t>
            </a:r>
            <a:r>
              <a:rPr lang="zh-CN" altLang="en-US" sz="1000" dirty="0">
                <a:solidFill>
                  <a:schemeClr val="tx1"/>
                </a:solidFill>
                <a:latin typeface="Courier New" panose="02070309020205020404" charset="0"/>
                <a:ea typeface="楷体" panose="02010609060101010101" pitchFamily="49" charset="-122"/>
                <a:sym typeface="+mn-ea"/>
              </a:rPr>
              <a:t>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，返回一个元素为（</a:t>
            </a:r>
            <a:r>
              <a:rPr lang="en-US" altLang="zh-CN" sz="1000" dirty="0" err="1">
                <a:solidFill>
                  <a:schemeClr val="tx1"/>
                </a:solidFill>
                <a:latin typeface="Courier New" panose="02070309020205020404" charset="0"/>
                <a:ea typeface="楷体" panose="02010609060101010101" pitchFamily="49" charset="-122"/>
                <a:sym typeface="+mn-ea"/>
              </a:rPr>
              <a:t>K,Long</a:t>
            </a:r>
            <a:r>
              <a:rPr lang="zh-CN" altLang="en-US" sz="1000" dirty="0">
                <a:solidFill>
                  <a:schemeClr val="tx1"/>
                </a:solidFill>
                <a:latin typeface="Courier New" panose="02070309020205020404" charset="0"/>
                <a:ea typeface="楷体" panose="02010609060101010101" pitchFamily="49" charset="-122"/>
                <a:sym typeface="+mn-ea"/>
              </a:rPr>
              <a:t>）键值对形式的新的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Long</a:t>
            </a:r>
            <a:r>
              <a:rPr lang="zh-CN" altLang="en-US" sz="1000" dirty="0">
                <a:solidFill>
                  <a:schemeClr val="tx1"/>
                </a:solidFill>
                <a:latin typeface="Courier New" panose="02070309020205020404" charset="0"/>
                <a:ea typeface="楷体" panose="02010609060101010101" pitchFamily="49" charset="-122"/>
                <a:sym typeface="+mn-ea"/>
              </a:rPr>
              <a:t>对应的值为源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中各个</a:t>
            </a:r>
            <a:r>
              <a:rPr lang="en-US" altLang="zh-CN" sz="1000" dirty="0">
                <a:solidFill>
                  <a:schemeClr val="tx1"/>
                </a:solidFill>
                <a:latin typeface="Courier New" panose="02070309020205020404" charset="0"/>
                <a:ea typeface="楷体" panose="02010609060101010101" pitchFamily="49" charset="-122"/>
                <a:sym typeface="+mn-ea"/>
              </a:rPr>
              <a:t>RDD</a:t>
            </a:r>
            <a:r>
              <a:rPr lang="zh-CN" altLang="en-US" sz="1000" dirty="0">
                <a:solidFill>
                  <a:schemeClr val="tx1"/>
                </a:solidFill>
                <a:latin typeface="Courier New" panose="02070309020205020404" charset="0"/>
                <a:ea typeface="楷体" panose="02010609060101010101" pitchFamily="49" charset="-122"/>
                <a:sym typeface="+mn-ea"/>
              </a:rPr>
              <a:t>的</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出现的次数</a:t>
            </a:r>
            <a:endParaRPr lang="zh-CN" altLang="en-US"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reduceByKey</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b="1" dirty="0" err="1">
                <a:solidFill>
                  <a:schemeClr val="tx1"/>
                </a:solidFill>
                <a:latin typeface="Courier New" panose="02070309020205020404" charset="0"/>
                <a:ea typeface="楷体" panose="02010609060101010101" pitchFamily="49" charset="-122"/>
                <a:sym typeface="+mn-ea"/>
              </a:rPr>
              <a:t>func</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b="1" dirty="0" err="1">
                <a:solidFill>
                  <a:schemeClr val="tx1"/>
                </a:solidFill>
                <a:latin typeface="Courier New" panose="02070309020205020404" charset="0"/>
                <a:ea typeface="楷体" panose="02010609060101010101" pitchFamily="49" charset="-122"/>
                <a:sym typeface="+mn-ea"/>
              </a:rPr>
              <a:t>numTasks</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利用</a:t>
            </a:r>
            <a:r>
              <a:rPr lang="en-US" altLang="zh-CN" sz="1000" dirty="0" err="1">
                <a:solidFill>
                  <a:schemeClr val="tx1"/>
                </a:solidFill>
                <a:latin typeface="Courier New" panose="02070309020205020404" charset="0"/>
                <a:ea typeface="楷体" panose="02010609060101010101" pitchFamily="49" charset="-122"/>
                <a:sym typeface="+mn-ea"/>
              </a:rPr>
              <a:t>func</a:t>
            </a:r>
            <a:r>
              <a:rPr lang="zh-CN" altLang="en-US" sz="1000" dirty="0">
                <a:solidFill>
                  <a:schemeClr val="tx1"/>
                </a:solidFill>
                <a:latin typeface="Courier New" panose="02070309020205020404" charset="0"/>
                <a:ea typeface="楷体" panose="02010609060101010101" pitchFamily="49" charset="-122"/>
                <a:sym typeface="+mn-ea"/>
              </a:rPr>
              <a:t>函数对源</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中的</a:t>
            </a:r>
            <a:r>
              <a:rPr lang="en-US" altLang="zh-CN" sz="1000" dirty="0">
                <a:solidFill>
                  <a:schemeClr val="tx1"/>
                </a:solidFill>
                <a:latin typeface="Courier New" panose="02070309020205020404" charset="0"/>
                <a:ea typeface="楷体" panose="02010609060101010101" pitchFamily="49" charset="-122"/>
                <a:sym typeface="+mn-ea"/>
              </a:rPr>
              <a:t>key</a:t>
            </a:r>
            <a:r>
              <a:rPr lang="zh-CN" altLang="en-US" sz="1000" dirty="0">
                <a:solidFill>
                  <a:schemeClr val="tx1"/>
                </a:solidFill>
                <a:latin typeface="Courier New" panose="02070309020205020404" charset="0"/>
                <a:ea typeface="楷体" panose="02010609060101010101" pitchFamily="49" charset="-122"/>
                <a:sym typeface="+mn-ea"/>
              </a:rPr>
              <a:t>进行聚合操作，然后返回新的（</a:t>
            </a:r>
            <a:r>
              <a:rPr lang="en-US" altLang="zh-CN" sz="1000" dirty="0">
                <a:solidFill>
                  <a:schemeClr val="tx1"/>
                </a:solidFill>
                <a:latin typeface="Courier New" panose="02070309020205020404" charset="0"/>
                <a:ea typeface="楷体" panose="02010609060101010101" pitchFamily="49" charset="-122"/>
                <a:sym typeface="+mn-ea"/>
              </a:rPr>
              <a:t>K</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V</a:t>
            </a:r>
            <a:r>
              <a:rPr lang="zh-CN" altLang="en-US" sz="1000" dirty="0">
                <a:solidFill>
                  <a:schemeClr val="tx1"/>
                </a:solidFill>
                <a:latin typeface="Courier New" panose="02070309020205020404" charset="0"/>
                <a:ea typeface="楷体" panose="02010609060101010101" pitchFamily="49" charset="-122"/>
                <a:sym typeface="+mn-ea"/>
              </a:rPr>
              <a:t>）对构成的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chemeClr val="tx1"/>
                </a:solidFill>
                <a:latin typeface="Courier New" panose="02070309020205020404" charset="0"/>
                <a:ea typeface="楷体" panose="02010609060101010101" pitchFamily="49" charset="-122"/>
                <a:sym typeface="+mn-ea"/>
              </a:rPr>
              <a:t>join(</a:t>
            </a:r>
            <a:r>
              <a:rPr lang="en-US" altLang="zh-CN" sz="1000" b="1" dirty="0" err="1">
                <a:solidFill>
                  <a:schemeClr val="tx1"/>
                </a:solidFill>
                <a:latin typeface="Courier New" panose="02070309020205020404" charset="0"/>
                <a:ea typeface="楷体" panose="02010609060101010101" pitchFamily="49" charset="-122"/>
                <a:sym typeface="+mn-ea"/>
              </a:rPr>
              <a:t>otherStream</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b="1" dirty="0" err="1">
                <a:solidFill>
                  <a:schemeClr val="tx1"/>
                </a:solidFill>
                <a:latin typeface="Courier New" panose="02070309020205020404" charset="0"/>
                <a:ea typeface="楷体" panose="02010609060101010101" pitchFamily="49" charset="-122"/>
                <a:sym typeface="+mn-ea"/>
              </a:rPr>
              <a:t>numTasks</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输入为（</a:t>
            </a:r>
            <a:r>
              <a:rPr lang="en-US" altLang="zh-CN" sz="1000" dirty="0">
                <a:solidFill>
                  <a:schemeClr val="tx1"/>
                </a:solidFill>
                <a:latin typeface="Courier New" panose="02070309020205020404" charset="0"/>
                <a:ea typeface="楷体" panose="02010609060101010101" pitchFamily="49" charset="-122"/>
                <a:sym typeface="+mn-ea"/>
              </a:rPr>
              <a:t>K,V)</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K,W</a:t>
            </a:r>
            <a:r>
              <a:rPr lang="zh-CN" altLang="en-US" sz="1000" dirty="0">
                <a:solidFill>
                  <a:schemeClr val="tx1"/>
                </a:solidFill>
                <a:latin typeface="Courier New" panose="02070309020205020404" charset="0"/>
                <a:ea typeface="楷体" panose="02010609060101010101" pitchFamily="49" charset="-122"/>
                <a:sym typeface="+mn-ea"/>
              </a:rPr>
              <a:t>）类型的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，返回一个新的（</a:t>
            </a:r>
            <a:r>
              <a:rPr lang="en-US" altLang="zh-CN" sz="1000" dirty="0">
                <a:solidFill>
                  <a:schemeClr val="tx1"/>
                </a:solidFill>
                <a:latin typeface="Courier New" panose="02070309020205020404" charset="0"/>
                <a:ea typeface="楷体" panose="02010609060101010101" pitchFamily="49" charset="-122"/>
                <a:sym typeface="+mn-ea"/>
              </a:rPr>
              <a:t>K</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V</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W</a:t>
            </a:r>
            <a:r>
              <a:rPr lang="zh-CN" altLang="en-US" sz="1000" dirty="0">
                <a:solidFill>
                  <a:schemeClr val="tx1"/>
                </a:solidFill>
                <a:latin typeface="Courier New" panose="02070309020205020404" charset="0"/>
                <a:ea typeface="楷体" panose="02010609060101010101" pitchFamily="49" charset="-122"/>
                <a:sym typeface="+mn-ea"/>
              </a:rPr>
              <a:t>）类型的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chemeClr val="tx1"/>
                </a:solidFill>
                <a:latin typeface="Courier New" panose="02070309020205020404" charset="0"/>
                <a:ea typeface="楷体" panose="02010609060101010101" pitchFamily="49" charset="-122"/>
                <a:sym typeface="+mn-ea"/>
              </a:rPr>
              <a:t>cogroup</a:t>
            </a:r>
            <a:r>
              <a:rPr lang="en-US" altLang="zh-CN" sz="1000" b="1" dirty="0">
                <a:solidFill>
                  <a:schemeClr val="tx1"/>
                </a:solidFill>
                <a:latin typeface="Courier New" panose="02070309020205020404" charset="0"/>
                <a:ea typeface="楷体" panose="02010609060101010101" pitchFamily="49" charset="-122"/>
                <a:sym typeface="+mn-ea"/>
              </a:rPr>
              <a:t>(</a:t>
            </a:r>
            <a:r>
              <a:rPr lang="en-US" altLang="zh-CN" sz="1000" b="1" dirty="0" err="1">
                <a:solidFill>
                  <a:schemeClr val="tx1"/>
                </a:solidFill>
                <a:latin typeface="Courier New" panose="02070309020205020404" charset="0"/>
                <a:ea typeface="楷体" panose="02010609060101010101" pitchFamily="49" charset="-122"/>
                <a:sym typeface="+mn-ea"/>
              </a:rPr>
              <a:t>otherStream</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b="1" dirty="0" err="1">
                <a:solidFill>
                  <a:schemeClr val="tx1"/>
                </a:solidFill>
                <a:latin typeface="Courier New" panose="02070309020205020404" charset="0"/>
                <a:ea typeface="楷体" panose="02010609060101010101" pitchFamily="49" charset="-122"/>
                <a:sym typeface="+mn-ea"/>
              </a:rPr>
              <a:t>numTasks</a:t>
            </a:r>
            <a:r>
              <a:rPr lang="en-US" altLang="zh-CN" sz="1000" b="1" dirty="0">
                <a:solidFill>
                  <a:schemeClr val="tx1"/>
                </a:solidFill>
                <a:latin typeface="Courier New" panose="02070309020205020404" charset="0"/>
                <a:ea typeface="楷体" panose="02010609060101010101" pitchFamily="49" charset="-122"/>
                <a:sym typeface="+mn-ea"/>
              </a:rPr>
              <a:t>]) </a:t>
            </a:r>
            <a:r>
              <a:rPr lang="en-US" altLang="zh-CN" sz="1000" dirty="0">
                <a:solidFill>
                  <a:schemeClr val="tx1"/>
                </a:solidFill>
                <a:latin typeface="Courier New" panose="02070309020205020404" charset="0"/>
                <a:ea typeface="楷体" panose="02010609060101010101" pitchFamily="49" charset="-122"/>
                <a:sym typeface="+mn-ea"/>
              </a:rPr>
              <a:t>	</a:t>
            </a:r>
            <a:r>
              <a:rPr lang="zh-CN" altLang="en-US" sz="1000" dirty="0">
                <a:solidFill>
                  <a:schemeClr val="tx1"/>
                </a:solidFill>
                <a:latin typeface="Courier New" panose="02070309020205020404" charset="0"/>
                <a:ea typeface="楷体" panose="02010609060101010101" pitchFamily="49" charset="-122"/>
                <a:sym typeface="+mn-ea"/>
              </a:rPr>
              <a:t>输入为（</a:t>
            </a:r>
            <a:r>
              <a:rPr lang="en-US" altLang="zh-CN" sz="1000" dirty="0">
                <a:solidFill>
                  <a:schemeClr val="tx1"/>
                </a:solidFill>
                <a:latin typeface="Courier New" panose="02070309020205020404" charset="0"/>
                <a:ea typeface="楷体" panose="02010609060101010101" pitchFamily="49" charset="-122"/>
                <a:sym typeface="+mn-ea"/>
              </a:rPr>
              <a:t>K,V)</a:t>
            </a:r>
            <a:r>
              <a:rPr lang="zh-CN" altLang="en-US" sz="1000" dirty="0">
                <a:solidFill>
                  <a:schemeClr val="tx1"/>
                </a:solidFill>
                <a:latin typeface="Courier New" panose="02070309020205020404" charset="0"/>
                <a:ea typeface="楷体" panose="02010609060101010101" pitchFamily="49" charset="-122"/>
                <a:sym typeface="+mn-ea"/>
              </a:rPr>
              <a:t>、（</a:t>
            </a:r>
            <a:r>
              <a:rPr lang="en-US" altLang="zh-CN" sz="1000" dirty="0">
                <a:solidFill>
                  <a:schemeClr val="tx1"/>
                </a:solidFill>
                <a:latin typeface="Courier New" panose="02070309020205020404" charset="0"/>
                <a:ea typeface="楷体" panose="02010609060101010101" pitchFamily="49" charset="-122"/>
                <a:sym typeface="+mn-ea"/>
              </a:rPr>
              <a:t>K,W</a:t>
            </a:r>
            <a:r>
              <a:rPr lang="zh-CN" altLang="en-US" sz="1000" dirty="0">
                <a:solidFill>
                  <a:schemeClr val="tx1"/>
                </a:solidFill>
                <a:latin typeface="Courier New" panose="02070309020205020404" charset="0"/>
                <a:ea typeface="楷体" panose="02010609060101010101" pitchFamily="49" charset="-122"/>
                <a:sym typeface="+mn-ea"/>
              </a:rPr>
              <a:t>）类型的</a:t>
            </a:r>
            <a:r>
              <a:rPr lang="en-US" altLang="zh-CN" sz="1000" dirty="0" err="1">
                <a:solidFill>
                  <a:schemeClr val="tx1"/>
                </a:solidFill>
                <a:latin typeface="Courier New" panose="02070309020205020404" charset="0"/>
                <a:ea typeface="楷体" panose="02010609060101010101" pitchFamily="49" charset="-122"/>
                <a:sym typeface="+mn-ea"/>
              </a:rPr>
              <a:t>DStream</a:t>
            </a:r>
            <a:r>
              <a:rPr lang="zh-CN" altLang="en-US" sz="1000" dirty="0">
                <a:solidFill>
                  <a:schemeClr val="tx1"/>
                </a:solidFill>
                <a:latin typeface="Courier New" panose="02070309020205020404" charset="0"/>
                <a:ea typeface="楷体" panose="02010609060101010101" pitchFamily="49" charset="-122"/>
                <a:sym typeface="+mn-ea"/>
              </a:rPr>
              <a:t>，返回一个新的 </a:t>
            </a:r>
            <a:r>
              <a:rPr lang="en-US" altLang="zh-CN" sz="1000" dirty="0">
                <a:solidFill>
                  <a:schemeClr val="tx1"/>
                </a:solidFill>
                <a:latin typeface="Courier New" panose="02070309020205020404" charset="0"/>
                <a:ea typeface="楷体" panose="02010609060101010101" pitchFamily="49" charset="-122"/>
                <a:sym typeface="+mn-ea"/>
              </a:rPr>
              <a:t>(K, </a:t>
            </a:r>
            <a:r>
              <a:rPr lang="en-US" altLang="zh-CN" sz="1000" dirty="0" err="1">
                <a:solidFill>
                  <a:schemeClr val="tx1"/>
                </a:solidFill>
                <a:latin typeface="Courier New" panose="02070309020205020404" charset="0"/>
                <a:ea typeface="楷体" panose="02010609060101010101" pitchFamily="49" charset="-122"/>
                <a:sym typeface="+mn-ea"/>
              </a:rPr>
              <a:t>Seq</a:t>
            </a:r>
            <a:r>
              <a:rPr lang="en-US" altLang="zh-CN" sz="1000" dirty="0">
                <a:solidFill>
                  <a:schemeClr val="tx1"/>
                </a:solidFill>
                <a:latin typeface="Courier New" panose="02070309020205020404" charset="0"/>
                <a:ea typeface="楷体" panose="02010609060101010101" pitchFamily="49" charset="-122"/>
                <a:sym typeface="+mn-ea"/>
              </a:rPr>
              <a:t>[V], </a:t>
            </a:r>
            <a:r>
              <a:rPr lang="en-US" altLang="zh-CN" sz="1000" dirty="0" err="1">
                <a:solidFill>
                  <a:schemeClr val="tx1"/>
                </a:solidFill>
                <a:latin typeface="Courier New" panose="02070309020205020404" charset="0"/>
                <a:ea typeface="楷体" panose="02010609060101010101" pitchFamily="49" charset="-122"/>
                <a:sym typeface="+mn-ea"/>
              </a:rPr>
              <a:t>Seq</a:t>
            </a:r>
            <a:r>
              <a:rPr lang="en-US" altLang="zh-CN" sz="1000" dirty="0">
                <a:solidFill>
                  <a:schemeClr val="tx1"/>
                </a:solidFill>
                <a:latin typeface="Courier New" panose="02070309020205020404" charset="0"/>
                <a:ea typeface="楷体" panose="02010609060101010101" pitchFamily="49" charset="-122"/>
                <a:sym typeface="+mn-ea"/>
              </a:rPr>
              <a:t>[W]) </a:t>
            </a:r>
            <a:r>
              <a:rPr lang="zh-CN" altLang="en-US" sz="1000" dirty="0">
                <a:solidFill>
                  <a:schemeClr val="tx1"/>
                </a:solidFill>
                <a:latin typeface="Courier New" panose="02070309020205020404" charset="0"/>
                <a:ea typeface="楷体" panose="02010609060101010101" pitchFamily="49" charset="-122"/>
                <a:sym typeface="+mn-ea"/>
              </a:rPr>
              <a:t>元组类型的</a:t>
            </a:r>
            <a:r>
              <a:rPr lang="en-US" altLang="zh-CN" sz="1000" dirty="0" err="1">
                <a:solidFill>
                  <a:schemeClr val="tx1"/>
                </a:solidFill>
                <a:latin typeface="Courier New" panose="02070309020205020404" charset="0"/>
                <a:ea typeface="楷体" panose="02010609060101010101" pitchFamily="49" charset="-122"/>
                <a:sym typeface="+mn-ea"/>
              </a:rPr>
              <a:t>DStream</a:t>
            </a:r>
            <a:endParaRPr lang="en-US" altLang="zh-CN" sz="1000" b="0"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000" b="1" dirty="0">
                <a:solidFill>
                  <a:srgbClr val="FF0000"/>
                </a:solidFill>
                <a:latin typeface="Courier New" panose="02070309020205020404" charset="0"/>
                <a:ea typeface="楷体" panose="02010609060101010101" pitchFamily="49" charset="-122"/>
                <a:sym typeface="+mn-ea"/>
              </a:rPr>
              <a:t>transform(</a:t>
            </a:r>
            <a:r>
              <a:rPr lang="en-US" altLang="zh-CN" sz="1000" b="1" dirty="0" err="1">
                <a:solidFill>
                  <a:srgbClr val="FF0000"/>
                </a:solidFill>
                <a:latin typeface="Courier New" panose="02070309020205020404" charset="0"/>
                <a:ea typeface="楷体" panose="02010609060101010101" pitchFamily="49" charset="-122"/>
                <a:sym typeface="+mn-ea"/>
              </a:rPr>
              <a:t>func</a:t>
            </a:r>
            <a:r>
              <a:rPr lang="en-US" altLang="zh-CN" sz="1000" b="1" dirty="0">
                <a:solidFill>
                  <a:srgbClr val="FF0000"/>
                </a:solidFill>
                <a:latin typeface="Courier New" panose="02070309020205020404" charset="0"/>
                <a:ea typeface="楷体" panose="02010609060101010101" pitchFamily="49" charset="-122"/>
                <a:sym typeface="+mn-ea"/>
              </a:rPr>
              <a:t>)</a:t>
            </a:r>
            <a:r>
              <a:rPr lang="en-US" altLang="zh-CN" sz="1000" dirty="0">
                <a:solidFill>
                  <a:srgbClr val="FF0000"/>
                </a:solidFill>
                <a:latin typeface="Courier New" panose="02070309020205020404" charset="0"/>
                <a:ea typeface="楷体" panose="02010609060101010101" pitchFamily="49" charset="-122"/>
                <a:sym typeface="+mn-ea"/>
              </a:rPr>
              <a:t> 	</a:t>
            </a:r>
            <a:r>
              <a:rPr lang="zh-CN" altLang="en-US" sz="1000" dirty="0">
                <a:solidFill>
                  <a:srgbClr val="FF0000"/>
                </a:solidFill>
                <a:latin typeface="Courier New" panose="02070309020205020404" charset="0"/>
                <a:ea typeface="楷体" panose="02010609060101010101" pitchFamily="49" charset="-122"/>
                <a:sym typeface="+mn-ea"/>
              </a:rPr>
              <a:t>通过</a:t>
            </a:r>
            <a:r>
              <a:rPr lang="en-US" altLang="zh-CN" sz="1000" dirty="0">
                <a:solidFill>
                  <a:srgbClr val="FF0000"/>
                </a:solidFill>
                <a:latin typeface="Courier New" panose="02070309020205020404" charset="0"/>
                <a:ea typeface="楷体" panose="02010609060101010101" pitchFamily="49" charset="-122"/>
                <a:sym typeface="+mn-ea"/>
              </a:rPr>
              <a:t>RDD-to-RDD</a:t>
            </a:r>
            <a:r>
              <a:rPr lang="zh-CN" altLang="en-US" sz="1000" dirty="0">
                <a:solidFill>
                  <a:srgbClr val="FF0000"/>
                </a:solidFill>
                <a:latin typeface="Courier New" panose="02070309020205020404" charset="0"/>
                <a:ea typeface="楷体" panose="02010609060101010101" pitchFamily="49" charset="-122"/>
                <a:sym typeface="+mn-ea"/>
              </a:rPr>
              <a:t>函数作用于源码</a:t>
            </a:r>
            <a:r>
              <a:rPr lang="en-US" altLang="zh-CN" sz="1000" dirty="0" err="1">
                <a:solidFill>
                  <a:srgbClr val="FF0000"/>
                </a:solidFill>
                <a:latin typeface="Courier New" panose="02070309020205020404" charset="0"/>
                <a:ea typeface="楷体" panose="02010609060101010101" pitchFamily="49" charset="-122"/>
                <a:sym typeface="+mn-ea"/>
              </a:rPr>
              <a:t>DStream</a:t>
            </a:r>
            <a:r>
              <a:rPr lang="zh-CN" altLang="en-US" sz="1000" dirty="0">
                <a:solidFill>
                  <a:srgbClr val="FF0000"/>
                </a:solidFill>
                <a:latin typeface="Courier New" panose="02070309020205020404" charset="0"/>
                <a:ea typeface="楷体" panose="02010609060101010101" pitchFamily="49" charset="-122"/>
                <a:sym typeface="+mn-ea"/>
              </a:rPr>
              <a:t>中的各个</a:t>
            </a:r>
            <a:r>
              <a:rPr lang="en-US" altLang="zh-CN" sz="1000" dirty="0">
                <a:solidFill>
                  <a:srgbClr val="FF0000"/>
                </a:solidFill>
                <a:latin typeface="Courier New" panose="02070309020205020404" charset="0"/>
                <a:ea typeface="楷体" panose="02010609060101010101" pitchFamily="49" charset="-122"/>
                <a:sym typeface="+mn-ea"/>
              </a:rPr>
              <a:t>RDD</a:t>
            </a:r>
            <a:r>
              <a:rPr lang="zh-CN" altLang="en-US" sz="1000" dirty="0">
                <a:solidFill>
                  <a:srgbClr val="FF0000"/>
                </a:solidFill>
                <a:latin typeface="Courier New" panose="02070309020205020404" charset="0"/>
                <a:ea typeface="楷体" panose="02010609060101010101" pitchFamily="49" charset="-122"/>
                <a:sym typeface="+mn-ea"/>
              </a:rPr>
              <a:t>，可以是任意的</a:t>
            </a:r>
            <a:r>
              <a:rPr lang="en-US" altLang="zh-CN" sz="1000" dirty="0">
                <a:solidFill>
                  <a:srgbClr val="FF0000"/>
                </a:solidFill>
                <a:latin typeface="Courier New" panose="02070309020205020404" charset="0"/>
                <a:ea typeface="楷体" panose="02010609060101010101" pitchFamily="49" charset="-122"/>
                <a:sym typeface="+mn-ea"/>
              </a:rPr>
              <a:t>RDD</a:t>
            </a:r>
            <a:r>
              <a:rPr lang="zh-CN" altLang="en-US" sz="1000" dirty="0">
                <a:solidFill>
                  <a:srgbClr val="FF0000"/>
                </a:solidFill>
                <a:latin typeface="Courier New" panose="02070309020205020404" charset="0"/>
                <a:ea typeface="楷体" panose="02010609060101010101" pitchFamily="49" charset="-122"/>
                <a:sym typeface="+mn-ea"/>
              </a:rPr>
              <a:t>操作，从而返回一个新的</a:t>
            </a:r>
            <a:r>
              <a:rPr lang="en-US" altLang="zh-CN" sz="1000" dirty="0">
                <a:solidFill>
                  <a:srgbClr val="FF0000"/>
                </a:solidFill>
                <a:latin typeface="Courier New" panose="02070309020205020404" charset="0"/>
                <a:ea typeface="楷体" panose="02010609060101010101" pitchFamily="49" charset="-122"/>
                <a:sym typeface="+mn-ea"/>
              </a:rPr>
              <a:t>RDD</a:t>
            </a:r>
            <a:endParaRPr lang="en-US" altLang="zh-CN" sz="1000" b="0" dirty="0">
              <a:solidFill>
                <a:srgbClr val="FF0000"/>
              </a:solidFill>
              <a:latin typeface="Courier New" panose="02070309020205020404" charset="0"/>
              <a:ea typeface="楷体" panose="02010609060101010101" pitchFamily="49" charset="-122"/>
            </a:endParaRPr>
          </a:p>
          <a:p>
            <a:pPr algn="l">
              <a:lnSpc>
                <a:spcPct val="100000"/>
              </a:lnSpc>
              <a:buNone/>
            </a:pPr>
            <a:r>
              <a:rPr lang="en-US" altLang="zh-CN" sz="1000" b="1" dirty="0" err="1">
                <a:solidFill>
                  <a:srgbClr val="FF0000"/>
                </a:solidFill>
                <a:latin typeface="Courier New" panose="02070309020205020404" charset="0"/>
                <a:ea typeface="楷体" panose="02010609060101010101" pitchFamily="49" charset="-122"/>
                <a:sym typeface="+mn-ea"/>
              </a:rPr>
              <a:t>updateStateByKey</a:t>
            </a:r>
            <a:r>
              <a:rPr lang="en-US" altLang="zh-CN" sz="1000" b="1" dirty="0">
                <a:solidFill>
                  <a:srgbClr val="FF0000"/>
                </a:solidFill>
                <a:latin typeface="Courier New" panose="02070309020205020404" charset="0"/>
                <a:ea typeface="楷体" panose="02010609060101010101" pitchFamily="49" charset="-122"/>
                <a:sym typeface="+mn-ea"/>
              </a:rPr>
              <a:t>(</a:t>
            </a:r>
            <a:r>
              <a:rPr lang="en-US" altLang="zh-CN" sz="1000" b="1" dirty="0" err="1">
                <a:solidFill>
                  <a:srgbClr val="FF0000"/>
                </a:solidFill>
                <a:latin typeface="Courier New" panose="02070309020205020404" charset="0"/>
                <a:ea typeface="楷体" panose="02010609060101010101" pitchFamily="49" charset="-122"/>
                <a:sym typeface="+mn-ea"/>
              </a:rPr>
              <a:t>func</a:t>
            </a:r>
            <a:r>
              <a:rPr lang="en-US" altLang="zh-CN" sz="1000" b="1" dirty="0">
                <a:solidFill>
                  <a:srgbClr val="FF0000"/>
                </a:solidFill>
                <a:latin typeface="Courier New" panose="02070309020205020404" charset="0"/>
                <a:ea typeface="楷体" panose="02010609060101010101" pitchFamily="49" charset="-122"/>
                <a:sym typeface="+mn-ea"/>
              </a:rPr>
              <a:t>) </a:t>
            </a:r>
            <a:r>
              <a:rPr lang="en-US" altLang="zh-CN" sz="1000" dirty="0">
                <a:solidFill>
                  <a:srgbClr val="FF0000"/>
                </a:solidFill>
                <a:latin typeface="Courier New" panose="02070309020205020404" charset="0"/>
                <a:ea typeface="楷体" panose="02010609060101010101" pitchFamily="49" charset="-122"/>
                <a:sym typeface="+mn-ea"/>
              </a:rPr>
              <a:t>	</a:t>
            </a:r>
            <a:r>
              <a:rPr lang="zh-CN" altLang="en-US" sz="1000" dirty="0">
                <a:solidFill>
                  <a:srgbClr val="FF0000"/>
                </a:solidFill>
                <a:latin typeface="Courier New" panose="02070309020205020404" charset="0"/>
                <a:ea typeface="楷体" panose="02010609060101010101" pitchFamily="49" charset="-122"/>
                <a:sym typeface="+mn-ea"/>
              </a:rPr>
              <a:t>根据于</a:t>
            </a:r>
            <a:r>
              <a:rPr lang="en-US" altLang="zh-CN" sz="1000" dirty="0">
                <a:solidFill>
                  <a:srgbClr val="FF0000"/>
                </a:solidFill>
                <a:latin typeface="Courier New" panose="02070309020205020404" charset="0"/>
                <a:ea typeface="楷体" panose="02010609060101010101" pitchFamily="49" charset="-122"/>
                <a:sym typeface="+mn-ea"/>
              </a:rPr>
              <a:t>key</a:t>
            </a:r>
            <a:r>
              <a:rPr lang="zh-CN" altLang="en-US" sz="1000" dirty="0">
                <a:solidFill>
                  <a:srgbClr val="FF0000"/>
                </a:solidFill>
                <a:latin typeface="Courier New" panose="02070309020205020404" charset="0"/>
                <a:ea typeface="楷体" panose="02010609060101010101" pitchFamily="49" charset="-122"/>
                <a:sym typeface="+mn-ea"/>
              </a:rPr>
              <a:t>的前置状态和</a:t>
            </a:r>
            <a:r>
              <a:rPr lang="en-US" altLang="zh-CN" sz="1000" dirty="0">
                <a:solidFill>
                  <a:srgbClr val="FF0000"/>
                </a:solidFill>
                <a:latin typeface="Courier New" panose="02070309020205020404" charset="0"/>
                <a:ea typeface="楷体" panose="02010609060101010101" pitchFamily="49" charset="-122"/>
                <a:sym typeface="+mn-ea"/>
              </a:rPr>
              <a:t>key</a:t>
            </a:r>
            <a:r>
              <a:rPr lang="zh-CN" altLang="en-US" sz="1000" dirty="0">
                <a:solidFill>
                  <a:srgbClr val="FF0000"/>
                </a:solidFill>
                <a:latin typeface="Courier New" panose="02070309020205020404" charset="0"/>
                <a:ea typeface="楷体" panose="02010609060101010101" pitchFamily="49" charset="-122"/>
                <a:sym typeface="+mn-ea"/>
              </a:rPr>
              <a:t>的新值，对</a:t>
            </a:r>
            <a:r>
              <a:rPr lang="en-US" altLang="zh-CN" sz="1000" dirty="0">
                <a:solidFill>
                  <a:srgbClr val="FF0000"/>
                </a:solidFill>
                <a:latin typeface="Courier New" panose="02070309020205020404" charset="0"/>
                <a:ea typeface="楷体" panose="02010609060101010101" pitchFamily="49" charset="-122"/>
                <a:sym typeface="+mn-ea"/>
              </a:rPr>
              <a:t>key</a:t>
            </a:r>
            <a:r>
              <a:rPr lang="zh-CN" altLang="en-US" sz="1000" dirty="0">
                <a:solidFill>
                  <a:srgbClr val="FF0000"/>
                </a:solidFill>
                <a:latin typeface="Courier New" panose="02070309020205020404" charset="0"/>
                <a:ea typeface="楷体" panose="02010609060101010101" pitchFamily="49" charset="-122"/>
                <a:sym typeface="+mn-ea"/>
              </a:rPr>
              <a:t>进行更新，返回一个新状态的</a:t>
            </a:r>
            <a:r>
              <a:rPr lang="en-US" altLang="zh-CN" sz="1000" dirty="0" err="1" smtClean="0">
                <a:solidFill>
                  <a:srgbClr val="FF0000"/>
                </a:solidFill>
                <a:latin typeface="Courier New" panose="02070309020205020404" charset="0"/>
                <a:ea typeface="楷体" panose="02010609060101010101" pitchFamily="49" charset="-122"/>
                <a:sym typeface="+mn-ea"/>
              </a:rPr>
              <a:t>Dstream</a:t>
            </a:r>
            <a:endParaRPr lang="en-US" altLang="zh-CN" sz="1000" b="0" dirty="0" smtClean="0">
              <a:solidFill>
                <a:srgbClr val="FF0000"/>
              </a:solidFill>
              <a:latin typeface="Courier New" panose="02070309020205020404" charset="0"/>
              <a:ea typeface="楷体" panose="02010609060101010101" pitchFamily="49" charset="-122"/>
            </a:endParaRPr>
          </a:p>
          <a:p>
            <a:pPr algn="l">
              <a:lnSpc>
                <a:spcPct val="100000"/>
              </a:lnSpc>
              <a:buNone/>
            </a:pPr>
            <a:r>
              <a:rPr lang="en-US" altLang="zh-CN" sz="1000" b="1" dirty="0" smtClean="0">
                <a:solidFill>
                  <a:srgbClr val="FF0000"/>
                </a:solidFill>
                <a:latin typeface="Courier New" panose="02070309020205020404" charset="0"/>
                <a:ea typeface="楷体" panose="02010609060101010101" pitchFamily="49" charset="-122"/>
                <a:sym typeface="+mn-ea"/>
              </a:rPr>
              <a:t>Window </a:t>
            </a:r>
            <a:r>
              <a:rPr lang="zh-CN" altLang="en-US" sz="1000" dirty="0" smtClean="0">
                <a:solidFill>
                  <a:srgbClr val="FF0000"/>
                </a:solidFill>
                <a:latin typeface="Courier New" panose="02070309020205020404" charset="0"/>
                <a:ea typeface="楷体" panose="02010609060101010101" pitchFamily="49" charset="-122"/>
                <a:sym typeface="+mn-ea"/>
              </a:rPr>
              <a:t>函数： </a:t>
            </a:r>
            <a:endParaRPr lang="zh-CN" altLang="en-US" sz="1000" dirty="0" smtClean="0">
              <a:solidFill>
                <a:srgbClr val="FF0000"/>
              </a:solidFill>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transform</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721995" y="1805305"/>
            <a:ext cx="8265795" cy="2272665"/>
          </a:xfrm>
        </p:spPr>
        <p:txBody>
          <a:bodyPr>
            <a:noAutofit/>
          </a:bodyPr>
          <a:p>
            <a:pPr algn="l">
              <a:lnSpc>
                <a:spcPct val="150000"/>
              </a:lnSpc>
              <a:buNone/>
            </a:pPr>
            <a:r>
              <a:rPr lang="en-US" altLang="zh-CN" sz="1200" dirty="0" smtClean="0">
                <a:solidFill>
                  <a:schemeClr val="tx1"/>
                </a:solidFill>
                <a:latin typeface="Courier New" panose="02070309020205020404" charset="0"/>
                <a:ea typeface="楷体" panose="02010609060101010101" pitchFamily="49" charset="-122"/>
                <a:sym typeface="+mn-ea"/>
              </a:rPr>
              <a:t>1</a:t>
            </a:r>
            <a:r>
              <a:rPr lang="zh-CN" altLang="en-US" sz="1200" dirty="0" smtClean="0">
                <a:solidFill>
                  <a:schemeClr val="tx1"/>
                </a:solidFill>
                <a:latin typeface="Courier New" panose="02070309020205020404" charset="0"/>
                <a:ea typeface="楷体" panose="02010609060101010101" pitchFamily="49" charset="-122"/>
                <a:sym typeface="+mn-ea"/>
              </a:rPr>
              <a:t>、</a:t>
            </a:r>
            <a:r>
              <a:rPr lang="en-US" altLang="zh-CN" sz="1200" dirty="0" smtClean="0">
                <a:solidFill>
                  <a:schemeClr val="tx1"/>
                </a:solidFill>
                <a:latin typeface="Courier New" panose="02070309020205020404" charset="0"/>
                <a:ea typeface="楷体" panose="02010609060101010101" pitchFamily="49" charset="-122"/>
                <a:sym typeface="+mn-ea"/>
              </a:rPr>
              <a:t>transform</a:t>
            </a:r>
            <a:r>
              <a:rPr lang="zh-CN" altLang="en-US" sz="1200" dirty="0">
                <a:solidFill>
                  <a:schemeClr val="tx1"/>
                </a:solidFill>
                <a:latin typeface="Courier New" panose="02070309020205020404" charset="0"/>
                <a:ea typeface="楷体" panose="02010609060101010101" pitchFamily="49" charset="-122"/>
                <a:sym typeface="+mn-ea"/>
              </a:rPr>
              <a:t>操作，应用在</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上时，可以用于执行任意的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到</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的转换操作。它可以用于实现，</a:t>
            </a:r>
            <a:r>
              <a:rPr lang="en-US" altLang="zh-CN" sz="1200" dirty="0" err="1">
                <a:solidFill>
                  <a:schemeClr val="tx1"/>
                </a:solidFill>
                <a:latin typeface="Courier New" panose="02070309020205020404" charset="0"/>
                <a:ea typeface="楷体" panose="02010609060101010101" pitchFamily="49" charset="-122"/>
                <a:sym typeface="+mn-ea"/>
              </a:rPr>
              <a:t>DStream</a:t>
            </a:r>
            <a:r>
              <a:rPr lang="en-US" altLang="zh-CN" sz="1200" dirty="0">
                <a:solidFill>
                  <a:schemeClr val="tx1"/>
                </a:solidFill>
                <a:latin typeface="Courier New" panose="02070309020205020404" charset="0"/>
                <a:ea typeface="楷体" panose="02010609060101010101" pitchFamily="49" charset="-122"/>
                <a:sym typeface="+mn-ea"/>
              </a:rPr>
              <a:t> API</a:t>
            </a:r>
            <a:r>
              <a:rPr lang="zh-CN" altLang="en-US" sz="1200" dirty="0">
                <a:solidFill>
                  <a:schemeClr val="tx1"/>
                </a:solidFill>
                <a:latin typeface="Courier New" panose="02070309020205020404" charset="0"/>
                <a:ea typeface="楷体" panose="02010609060101010101" pitchFamily="49" charset="-122"/>
                <a:sym typeface="+mn-ea"/>
              </a:rPr>
              <a:t>中所没有提供的操作。比如说，</a:t>
            </a:r>
            <a:r>
              <a:rPr lang="en-US" altLang="zh-CN" sz="1200" dirty="0" err="1">
                <a:solidFill>
                  <a:schemeClr val="tx1"/>
                </a:solidFill>
                <a:latin typeface="Courier New" panose="02070309020205020404" charset="0"/>
                <a:ea typeface="楷体" panose="02010609060101010101" pitchFamily="49" charset="-122"/>
                <a:sym typeface="+mn-ea"/>
              </a:rPr>
              <a:t>DStream</a:t>
            </a:r>
            <a:r>
              <a:rPr lang="en-US" altLang="zh-CN" sz="1200" dirty="0">
                <a:solidFill>
                  <a:schemeClr val="tx1"/>
                </a:solidFill>
                <a:latin typeface="Courier New" panose="02070309020205020404" charset="0"/>
                <a:ea typeface="楷体" panose="02010609060101010101" pitchFamily="49" charset="-122"/>
                <a:sym typeface="+mn-ea"/>
              </a:rPr>
              <a:t> API</a:t>
            </a:r>
            <a:r>
              <a:rPr lang="zh-CN" altLang="en-US" sz="1200" dirty="0">
                <a:solidFill>
                  <a:schemeClr val="tx1"/>
                </a:solidFill>
                <a:latin typeface="Courier New" panose="02070309020205020404" charset="0"/>
                <a:ea typeface="楷体" panose="02010609060101010101" pitchFamily="49" charset="-122"/>
                <a:sym typeface="+mn-ea"/>
              </a:rPr>
              <a:t>中，并没有提供将一个</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中的每个</a:t>
            </a:r>
            <a:r>
              <a:rPr lang="en-US" altLang="zh-CN" sz="1200" dirty="0">
                <a:solidFill>
                  <a:schemeClr val="tx1"/>
                </a:solidFill>
                <a:latin typeface="Courier New" panose="02070309020205020404" charset="0"/>
                <a:ea typeface="楷体" panose="02010609060101010101" pitchFamily="49" charset="-122"/>
                <a:sym typeface="+mn-ea"/>
              </a:rPr>
              <a:t>batch</a:t>
            </a:r>
            <a:r>
              <a:rPr lang="zh-CN" altLang="en-US" sz="1200" dirty="0">
                <a:solidFill>
                  <a:schemeClr val="tx1"/>
                </a:solidFill>
                <a:latin typeface="Courier New" panose="02070309020205020404" charset="0"/>
                <a:ea typeface="楷体" panose="02010609060101010101" pitchFamily="49" charset="-122"/>
                <a:sym typeface="+mn-ea"/>
              </a:rPr>
              <a:t>，与一个特定的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进行</a:t>
            </a:r>
            <a:r>
              <a:rPr lang="en-US" altLang="zh-CN" sz="1200" dirty="0">
                <a:solidFill>
                  <a:schemeClr val="tx1"/>
                </a:solidFill>
                <a:latin typeface="Courier New" panose="02070309020205020404" charset="0"/>
                <a:ea typeface="楷体" panose="02010609060101010101" pitchFamily="49" charset="-122"/>
                <a:sym typeface="+mn-ea"/>
              </a:rPr>
              <a:t>join</a:t>
            </a:r>
            <a:r>
              <a:rPr lang="zh-CN" altLang="en-US" sz="1200" dirty="0">
                <a:solidFill>
                  <a:schemeClr val="tx1"/>
                </a:solidFill>
                <a:latin typeface="Courier New" panose="02070309020205020404" charset="0"/>
                <a:ea typeface="楷体" panose="02010609060101010101" pitchFamily="49" charset="-122"/>
                <a:sym typeface="+mn-ea"/>
              </a:rPr>
              <a:t>的操作。但是我们自己就可以使用</a:t>
            </a:r>
            <a:r>
              <a:rPr lang="en-US" altLang="zh-CN" sz="1200" dirty="0">
                <a:solidFill>
                  <a:schemeClr val="tx1"/>
                </a:solidFill>
                <a:latin typeface="Courier New" panose="02070309020205020404" charset="0"/>
                <a:ea typeface="楷体" panose="02010609060101010101" pitchFamily="49" charset="-122"/>
                <a:sym typeface="+mn-ea"/>
              </a:rPr>
              <a:t>transform</a:t>
            </a:r>
            <a:r>
              <a:rPr lang="zh-CN" altLang="en-US" sz="1200" dirty="0">
                <a:solidFill>
                  <a:schemeClr val="tx1"/>
                </a:solidFill>
                <a:latin typeface="Courier New" panose="02070309020205020404" charset="0"/>
                <a:ea typeface="楷体" panose="02010609060101010101" pitchFamily="49" charset="-122"/>
                <a:sym typeface="+mn-ea"/>
              </a:rPr>
              <a:t>操作来实现该功能。</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dirty="0" smtClean="0">
                <a:solidFill>
                  <a:schemeClr val="tx1"/>
                </a:solidFill>
                <a:latin typeface="Courier New" panose="02070309020205020404" charset="0"/>
                <a:ea typeface="楷体" panose="02010609060101010101" pitchFamily="49" charset="-122"/>
                <a:sym typeface="+mn-ea"/>
              </a:rPr>
              <a:t>2</a:t>
            </a:r>
            <a:r>
              <a:rPr lang="zh-CN" altLang="en-US" sz="1200" dirty="0" smtClean="0">
                <a:solidFill>
                  <a:schemeClr val="tx1"/>
                </a:solidFill>
                <a:latin typeface="Courier New" panose="02070309020205020404" charset="0"/>
                <a:ea typeface="楷体" panose="02010609060101010101" pitchFamily="49" charset="-122"/>
                <a:sym typeface="+mn-ea"/>
              </a:rPr>
              <a:t>、</a:t>
            </a:r>
            <a:r>
              <a:rPr lang="en-US" altLang="zh-CN" sz="1200" dirty="0" err="1" smtClean="0">
                <a:solidFill>
                  <a:schemeClr val="tx1"/>
                </a:solidFill>
                <a:latin typeface="Courier New" panose="02070309020205020404" charset="0"/>
                <a:ea typeface="楷体" panose="02010609060101010101" pitchFamily="49" charset="-122"/>
                <a:sym typeface="+mn-ea"/>
              </a:rPr>
              <a:t>DStream.join</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，只能</a:t>
            </a:r>
            <a:r>
              <a:rPr lang="en-US" altLang="zh-CN" sz="1200" dirty="0">
                <a:solidFill>
                  <a:schemeClr val="tx1"/>
                </a:solidFill>
                <a:latin typeface="Courier New" panose="02070309020205020404" charset="0"/>
                <a:ea typeface="楷体" panose="02010609060101010101" pitchFamily="49" charset="-122"/>
                <a:sym typeface="+mn-ea"/>
              </a:rPr>
              <a:t>join</a:t>
            </a:r>
            <a:r>
              <a:rPr lang="zh-CN" altLang="en-US" sz="1200" dirty="0">
                <a:solidFill>
                  <a:schemeClr val="tx1"/>
                </a:solidFill>
                <a:latin typeface="Courier New" panose="02070309020205020404" charset="0"/>
                <a:ea typeface="楷体" panose="02010609060101010101" pitchFamily="49" charset="-122"/>
                <a:sym typeface="+mn-ea"/>
              </a:rPr>
              <a:t>其他</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。在</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每个</a:t>
            </a:r>
            <a:r>
              <a:rPr lang="en-US" altLang="zh-CN" sz="1200" dirty="0">
                <a:solidFill>
                  <a:schemeClr val="tx1"/>
                </a:solidFill>
                <a:latin typeface="Courier New" panose="02070309020205020404" charset="0"/>
                <a:ea typeface="楷体" panose="02010609060101010101" pitchFamily="49" charset="-122"/>
                <a:sym typeface="+mn-ea"/>
              </a:rPr>
              <a:t>batch</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计算出来之后，会去跟其他</a:t>
            </a:r>
            <a:r>
              <a:rPr lang="en-US" altLang="zh-CN" sz="1200" dirty="0" err="1">
                <a:solidFill>
                  <a:schemeClr val="tx1"/>
                </a:solidFill>
                <a:latin typeface="Courier New" panose="02070309020205020404" charset="0"/>
                <a:ea typeface="楷体" panose="02010609060101010101" pitchFamily="49" charset="-122"/>
                <a:sym typeface="+mn-ea"/>
              </a:rPr>
              <a:t>DStream</a:t>
            </a:r>
            <a:r>
              <a:rPr lang="zh-CN" altLang="en-US" sz="1200" dirty="0">
                <a:solidFill>
                  <a:schemeClr val="tx1"/>
                </a:solidFill>
                <a:latin typeface="Courier New" panose="02070309020205020404" charset="0"/>
                <a:ea typeface="楷体" panose="02010609060101010101" pitchFamily="49" charset="-122"/>
                <a:sym typeface="+mn-ea"/>
              </a:rPr>
              <a:t>的</a:t>
            </a:r>
            <a:r>
              <a:rPr lang="en-US" altLang="zh-CN" sz="1200" dirty="0">
                <a:solidFill>
                  <a:schemeClr val="tx1"/>
                </a:solidFill>
                <a:latin typeface="Courier New" panose="02070309020205020404" charset="0"/>
                <a:ea typeface="楷体" panose="02010609060101010101" pitchFamily="49" charset="-122"/>
                <a:sym typeface="+mn-ea"/>
              </a:rPr>
              <a:t>RDD</a:t>
            </a:r>
            <a:r>
              <a:rPr lang="zh-CN" altLang="en-US" sz="1200" dirty="0">
                <a:solidFill>
                  <a:schemeClr val="tx1"/>
                </a:solidFill>
                <a:latin typeface="Courier New" panose="02070309020205020404" charset="0"/>
                <a:ea typeface="楷体" panose="02010609060101010101" pitchFamily="49" charset="-122"/>
                <a:sym typeface="+mn-ea"/>
              </a:rPr>
              <a:t>进行</a:t>
            </a:r>
            <a:r>
              <a:rPr lang="en-US" altLang="zh-CN" sz="1200" dirty="0">
                <a:solidFill>
                  <a:schemeClr val="tx1"/>
                </a:solidFill>
                <a:latin typeface="Courier New" panose="02070309020205020404" charset="0"/>
                <a:ea typeface="楷体" panose="02010609060101010101" pitchFamily="49" charset="-122"/>
                <a:sym typeface="+mn-ea"/>
              </a:rPr>
              <a:t>join</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案例</a:t>
            </a:r>
            <a:r>
              <a:rPr lang="zh-CN" altLang="en-US" sz="1200" dirty="0" smtClean="0">
                <a:solidFill>
                  <a:schemeClr val="tx1"/>
                </a:solidFill>
                <a:latin typeface="Courier New" panose="02070309020205020404" charset="0"/>
                <a:ea typeface="楷体" panose="02010609060101010101" pitchFamily="49" charset="-122"/>
                <a:sym typeface="+mn-ea"/>
              </a:rPr>
              <a:t>：基于</a:t>
            </a:r>
            <a:r>
              <a:rPr lang="en-US" altLang="zh-CN" sz="1200" dirty="0" err="1" smtClean="0">
                <a:solidFill>
                  <a:schemeClr val="tx1"/>
                </a:solidFill>
                <a:latin typeface="Courier New" panose="02070309020205020404" charset="0"/>
                <a:ea typeface="楷体" panose="02010609060101010101" pitchFamily="49" charset="-122"/>
                <a:sym typeface="+mn-ea"/>
              </a:rPr>
              <a:t>nginx</a:t>
            </a:r>
            <a:r>
              <a:rPr lang="zh-CN" altLang="en-US" sz="1200" dirty="0" smtClean="0">
                <a:solidFill>
                  <a:schemeClr val="tx1"/>
                </a:solidFill>
                <a:latin typeface="Courier New" panose="02070309020205020404" charset="0"/>
                <a:ea typeface="楷体" panose="02010609060101010101" pitchFamily="49" charset="-122"/>
                <a:sym typeface="+mn-ea"/>
              </a:rPr>
              <a:t>日志的一个在线黑名单或者白名单过滤</a:t>
            </a:r>
            <a:endParaRPr lang="zh-CN" altLang="en-US" sz="1200"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2" name="文本框 1"/>
          <p:cNvSpPr txBox="1"/>
          <p:nvPr/>
        </p:nvSpPr>
        <p:spPr>
          <a:xfrm>
            <a:off x="805180" y="1343025"/>
            <a:ext cx="5125085" cy="299085"/>
          </a:xfrm>
          <a:prstGeom prst="rect">
            <a:avLst/>
          </a:prstGeom>
          <a:noFill/>
        </p:spPr>
        <p:txBody>
          <a:bodyPr wrap="square" rtlCol="0">
            <a:spAutoFit/>
          </a:bodyPr>
          <a:p>
            <a:pPr marL="285750" indent="-285750">
              <a:buFont typeface="Wingdings" panose="05000000000000000000" charset="0"/>
              <a:buChar char="Ø"/>
            </a:pPr>
            <a:r>
              <a:rPr lang="en-US" altLang="zh-CN" b="1" i="1" dirty="0">
                <a:latin typeface="Courier New" panose="02070309020205020404" charset="0"/>
                <a:ea typeface="楷体" panose="02010609060101010101" pitchFamily="49" charset="-122"/>
                <a:sym typeface="+mn-ea"/>
              </a:rPr>
              <a:t>transform</a:t>
            </a:r>
            <a:r>
              <a:rPr lang="zh-CN" altLang="en-US" b="1" i="1" dirty="0">
                <a:latin typeface="Courier New" panose="02070309020205020404" charset="0"/>
                <a:ea typeface="楷体" panose="02010609060101010101" pitchFamily="49" charset="-122"/>
                <a:sym typeface="+mn-ea"/>
              </a:rPr>
              <a:t>以及模拟</a:t>
            </a:r>
            <a:r>
              <a:rPr lang="en-US" altLang="zh-CN" b="1" i="1" dirty="0">
                <a:latin typeface="Courier New" panose="02070309020205020404" charset="0"/>
                <a:ea typeface="楷体" panose="02010609060101010101" pitchFamily="49" charset="-122"/>
                <a:sym typeface="+mn-ea"/>
              </a:rPr>
              <a:t>Nginx</a:t>
            </a:r>
            <a:r>
              <a:rPr lang="zh-CN" altLang="en-US" b="1" i="1" dirty="0">
                <a:latin typeface="Courier New" panose="02070309020205020404" charset="0"/>
                <a:ea typeface="楷体" panose="02010609060101010101" pitchFamily="49" charset="-122"/>
                <a:sym typeface="+mn-ea"/>
              </a:rPr>
              <a:t>日志实时过滤案例实战</a:t>
            </a:r>
            <a:endParaRPr lang="en-US" altLang="zh-CN"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transform</a:t>
            </a:r>
            <a:r>
              <a:rPr lang="zh-CN" altLang="en-US" sz="2200" b="1" i="1" dirty="0">
                <a:solidFill>
                  <a:schemeClr val="bg1"/>
                </a:solidFill>
                <a:latin typeface="Courier New" panose="02070309020205020404" charset="0"/>
                <a:ea typeface="楷体" panose="02010609060101010101" pitchFamily="49" charset="-122"/>
                <a:sym typeface="+mn-ea"/>
              </a:rPr>
              <a:t>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67587" name="文本占位符 67586"/>
          <p:cNvSpPr>
            <a:spLocks noGrp="1"/>
          </p:cNvSpPr>
          <p:nvPr>
            <p:ph type="body" idx="1"/>
          </p:nvPr>
        </p:nvSpPr>
        <p:spPr>
          <a:xfrm>
            <a:off x="721995" y="1435735"/>
            <a:ext cx="8075930" cy="3453765"/>
          </a:xfrm>
        </p:spPr>
        <p:txBody>
          <a:bodyPr>
            <a:noAutofit/>
          </a:bodyPr>
          <a:p>
            <a:pPr algn="l">
              <a:lnSpc>
                <a:spcPct val="100000"/>
              </a:lnSpc>
              <a:buNone/>
            </a:pPr>
            <a:r>
              <a:rPr lang="zh-CN" altLang="en-US" sz="1400" b="1" dirty="0">
                <a:solidFill>
                  <a:schemeClr val="tx1"/>
                </a:solidFill>
                <a:latin typeface="Courier New" panose="02070309020205020404" charset="0"/>
                <a:ea typeface="楷体" panose="02010609060101010101" pitchFamily="49" charset="-122"/>
                <a:sym typeface="+mn-ea"/>
              </a:rPr>
              <a:t>一、在线黑名单过滤实现解析：</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     流式处理是现代数据处理的主流</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各种电子商务网站</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搜索引擎等网站等</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都需要做流式比如，通过用户的点击和购买来推断出用户的兴趣爱好，后台能实时计算，这是比较重要的，给用户推荐最好的商品等，推荐更新的信息，给用户更好的服务。</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就是</a:t>
            </a:r>
            <a:r>
              <a:rPr lang="en-US" altLang="zh-CN" sz="1200" dirty="0">
                <a:solidFill>
                  <a:schemeClr val="tx1"/>
                </a:solidFill>
                <a:latin typeface="Courier New" panose="02070309020205020404" charset="0"/>
                <a:ea typeface="楷体" panose="02010609060101010101" pitchFamily="49" charset="-122"/>
                <a:sym typeface="+mn-ea"/>
              </a:rPr>
              <a:t>Spark Core</a:t>
            </a:r>
            <a:r>
              <a:rPr lang="zh-CN" altLang="en-US" sz="1200" dirty="0">
                <a:solidFill>
                  <a:schemeClr val="tx1"/>
                </a:solidFill>
                <a:latin typeface="Courier New" panose="02070309020205020404" charset="0"/>
                <a:ea typeface="楷体" panose="02010609060101010101" pitchFamily="49" charset="-122"/>
                <a:sym typeface="+mn-ea"/>
              </a:rPr>
              <a:t>上的一个应用程序。</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中数据是不断的流进来，流进来的数据不断的生成</a:t>
            </a:r>
            <a:r>
              <a:rPr lang="en-US" altLang="zh-CN" sz="1200" dirty="0">
                <a:solidFill>
                  <a:schemeClr val="tx1"/>
                </a:solidFill>
                <a:latin typeface="Courier New" panose="02070309020205020404" charset="0"/>
                <a:ea typeface="楷体" panose="02010609060101010101" pitchFamily="49" charset="-122"/>
                <a:sym typeface="+mn-ea"/>
              </a:rPr>
              <a:t>Job</a:t>
            </a:r>
            <a:r>
              <a:rPr lang="zh-CN" altLang="en-US" sz="1200" dirty="0">
                <a:solidFill>
                  <a:schemeClr val="tx1"/>
                </a:solidFill>
                <a:latin typeface="Courier New" panose="02070309020205020404" charset="0"/>
                <a:ea typeface="楷体" panose="02010609060101010101" pitchFamily="49" charset="-122"/>
                <a:sym typeface="+mn-ea"/>
              </a:rPr>
              <a:t>，不断的提交给集群去处理，要是想更清晰的看到数据流进来，更清晰的看到数据被处理，只要把</a:t>
            </a:r>
            <a:r>
              <a:rPr lang="en-US" altLang="zh-CN" sz="1200" dirty="0">
                <a:solidFill>
                  <a:schemeClr val="tx1"/>
                </a:solidFill>
                <a:latin typeface="Courier New" panose="02070309020205020404" charset="0"/>
                <a:ea typeface="楷体" panose="02010609060101010101" pitchFamily="49" charset="-122"/>
                <a:sym typeface="+mn-ea"/>
              </a:rPr>
              <a:t>Batch Interval</a:t>
            </a:r>
            <a:r>
              <a:rPr lang="zh-CN" altLang="en-US" sz="1200" dirty="0">
                <a:solidFill>
                  <a:schemeClr val="tx1"/>
                </a:solidFill>
                <a:latin typeface="Courier New" panose="02070309020205020404" charset="0"/>
                <a:ea typeface="楷体" panose="02010609060101010101" pitchFamily="49" charset="-122"/>
                <a:sym typeface="+mn-ea"/>
              </a:rPr>
              <a:t>修改的足够大，就可以看到了，对于想理解内部的运行过程，排除错误等，都是很有必要的。</a:t>
            </a:r>
            <a:endParaRPr lang="zh-CN" altLang="en-US" sz="1200" b="0"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dirty="0">
                <a:solidFill>
                  <a:schemeClr val="tx1"/>
                </a:solidFill>
                <a:latin typeface="Courier New" panose="02070309020205020404" charset="0"/>
                <a:ea typeface="楷体" panose="02010609060101010101" pitchFamily="49" charset="-122"/>
                <a:sym typeface="+mn-ea"/>
              </a:rPr>
              <a:t>     广告计费系统，是电商必不可少的一个功能点。为了防止恶意的广告点击</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假设商户</a:t>
            </a:r>
            <a:r>
              <a:rPr lang="en-US" altLang="zh-CN" sz="1200" dirty="0">
                <a:solidFill>
                  <a:schemeClr val="tx1"/>
                </a:solidFill>
                <a:latin typeface="Courier New" panose="02070309020205020404" charset="0"/>
                <a:ea typeface="楷体" panose="02010609060101010101" pitchFamily="49" charset="-122"/>
                <a:sym typeface="+mn-ea"/>
              </a:rPr>
              <a:t>A</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同时在某电商做了广告，</a:t>
            </a:r>
            <a:r>
              <a:rPr lang="en-US" altLang="zh-CN" sz="1200" dirty="0">
                <a:solidFill>
                  <a:schemeClr val="tx1"/>
                </a:solidFill>
                <a:latin typeface="Courier New" panose="02070309020205020404" charset="0"/>
                <a:ea typeface="楷体" panose="02010609060101010101" pitchFamily="49" charset="-122"/>
                <a:sym typeface="+mn-ea"/>
              </a:rPr>
              <a:t>A</a:t>
            </a:r>
            <a:r>
              <a:rPr lang="zh-CN" altLang="en-US" sz="1200" dirty="0">
                <a:solidFill>
                  <a:schemeClr val="tx1"/>
                </a:solidFill>
                <a:latin typeface="Courier New" panose="02070309020205020404" charset="0"/>
                <a:ea typeface="楷体" panose="02010609060101010101" pitchFamily="49" charset="-122"/>
                <a:sym typeface="+mn-ea"/>
              </a:rPr>
              <a:t>和</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为竞争对手，那么如果</a:t>
            </a:r>
            <a:r>
              <a:rPr lang="en-US" altLang="zh-CN" sz="1200" dirty="0">
                <a:solidFill>
                  <a:schemeClr val="tx1"/>
                </a:solidFill>
                <a:latin typeface="Courier New" panose="02070309020205020404" charset="0"/>
                <a:ea typeface="楷体" panose="02010609060101010101" pitchFamily="49" charset="-122"/>
                <a:sym typeface="+mn-ea"/>
              </a:rPr>
              <a:t>A</a:t>
            </a:r>
            <a:r>
              <a:rPr lang="zh-CN" altLang="en-US" sz="1200" dirty="0">
                <a:solidFill>
                  <a:schemeClr val="tx1"/>
                </a:solidFill>
                <a:latin typeface="Courier New" panose="02070309020205020404" charset="0"/>
                <a:ea typeface="楷体" panose="02010609060101010101" pitchFamily="49" charset="-122"/>
                <a:sym typeface="+mn-ea"/>
              </a:rPr>
              <a:t>使用点击机器人进行对</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的广告的恶意点击，那么</a:t>
            </a:r>
            <a:r>
              <a:rPr lang="en-US" altLang="zh-CN" sz="1200" dirty="0">
                <a:solidFill>
                  <a:schemeClr val="tx1"/>
                </a:solidFill>
                <a:latin typeface="Courier New" panose="02070309020205020404" charset="0"/>
                <a:ea typeface="楷体" panose="02010609060101010101" pitchFamily="49" charset="-122"/>
                <a:sym typeface="+mn-ea"/>
              </a:rPr>
              <a:t>B</a:t>
            </a:r>
            <a:r>
              <a:rPr lang="zh-CN" altLang="en-US" sz="1200" dirty="0">
                <a:solidFill>
                  <a:schemeClr val="tx1"/>
                </a:solidFill>
                <a:latin typeface="Courier New" panose="02070309020205020404" charset="0"/>
                <a:ea typeface="楷体" panose="02010609060101010101" pitchFamily="49" charset="-122"/>
                <a:sym typeface="+mn-ea"/>
              </a:rPr>
              <a:t>的广告费用将很快被用完</a:t>
            </a:r>
            <a:r>
              <a:rPr lang="en-US" altLang="zh-CN" sz="1200" dirty="0">
                <a:solidFill>
                  <a:schemeClr val="tx1"/>
                </a:solidFill>
                <a:latin typeface="Courier New" panose="02070309020205020404" charset="0"/>
                <a:ea typeface="楷体" panose="02010609060101010101" pitchFamily="49" charset="-122"/>
                <a:sym typeface="+mn-ea"/>
              </a:rPr>
              <a:t>)</a:t>
            </a:r>
            <a:r>
              <a:rPr lang="zh-CN" altLang="en-US" sz="1200" dirty="0">
                <a:solidFill>
                  <a:schemeClr val="tx1"/>
                </a:solidFill>
                <a:latin typeface="Courier New" panose="02070309020205020404" charset="0"/>
                <a:ea typeface="楷体" panose="02010609060101010101" pitchFamily="49" charset="-122"/>
                <a:sym typeface="+mn-ea"/>
              </a:rPr>
              <a:t>，必须对广告点击进行黑名单过滤。黑名单的过滤可以是</a:t>
            </a:r>
            <a:r>
              <a:rPr lang="en-US" altLang="zh-CN" sz="1200" dirty="0">
                <a:solidFill>
                  <a:schemeClr val="tx1"/>
                </a:solidFill>
                <a:latin typeface="Courier New" panose="02070309020205020404" charset="0"/>
                <a:ea typeface="楷体" panose="02010609060101010101" pitchFamily="49" charset="-122"/>
                <a:sym typeface="+mn-ea"/>
              </a:rPr>
              <a:t>ID</a:t>
            </a:r>
            <a:r>
              <a:rPr lang="zh-CN" altLang="en-US" sz="1200" dirty="0">
                <a:solidFill>
                  <a:schemeClr val="tx1"/>
                </a:solidFill>
                <a:latin typeface="Courier New" panose="02070309020205020404" charset="0"/>
                <a:ea typeface="楷体" panose="02010609060101010101" pitchFamily="49" charset="-122"/>
                <a:sym typeface="+mn-ea"/>
              </a:rPr>
              <a:t>，可以是</a:t>
            </a:r>
            <a:r>
              <a:rPr lang="en-US" altLang="zh-CN" sz="1200" dirty="0">
                <a:solidFill>
                  <a:schemeClr val="tx1"/>
                </a:solidFill>
                <a:latin typeface="Courier New" panose="02070309020205020404" charset="0"/>
                <a:ea typeface="楷体" panose="02010609060101010101" pitchFamily="49" charset="-122"/>
                <a:sym typeface="+mn-ea"/>
              </a:rPr>
              <a:t>IP</a:t>
            </a:r>
            <a:r>
              <a:rPr lang="zh-CN" altLang="en-US" sz="1200" dirty="0">
                <a:solidFill>
                  <a:schemeClr val="tx1"/>
                </a:solidFill>
                <a:latin typeface="Courier New" panose="02070309020205020404" charset="0"/>
                <a:ea typeface="楷体" panose="02010609060101010101" pitchFamily="49" charset="-122"/>
                <a:sym typeface="+mn-ea"/>
              </a:rPr>
              <a:t>等等，黑名单就是过滤的条件，利用</a:t>
            </a:r>
            <a:r>
              <a:rPr lang="en-US" altLang="zh-CN" sz="1200" dirty="0" err="1">
                <a:solidFill>
                  <a:schemeClr val="tx1"/>
                </a:solidFill>
                <a:latin typeface="Courier New" panose="02070309020205020404" charset="0"/>
                <a:ea typeface="楷体" panose="02010609060101010101" pitchFamily="49" charset="-122"/>
                <a:sym typeface="+mn-ea"/>
              </a:rPr>
              <a:t>SparkStreaming</a:t>
            </a:r>
            <a:r>
              <a:rPr lang="zh-CN" altLang="en-US" sz="1200" dirty="0">
                <a:solidFill>
                  <a:schemeClr val="tx1"/>
                </a:solidFill>
                <a:latin typeface="Courier New" panose="02070309020205020404" charset="0"/>
                <a:ea typeface="楷体" panose="02010609060101010101" pitchFamily="49" charset="-122"/>
                <a:sym typeface="+mn-ea"/>
              </a:rPr>
              <a:t>的流处理特性，可实现实时黑名单的过滤实现。可以使用</a:t>
            </a:r>
            <a:r>
              <a:rPr lang="en-US" altLang="zh-CN" sz="1200" dirty="0" err="1">
                <a:solidFill>
                  <a:schemeClr val="tx1"/>
                </a:solidFill>
                <a:latin typeface="Courier New" panose="02070309020205020404" charset="0"/>
                <a:ea typeface="楷体" panose="02010609060101010101" pitchFamily="49" charset="-122"/>
                <a:sym typeface="+mn-ea"/>
              </a:rPr>
              <a:t>leftouter</a:t>
            </a:r>
            <a:r>
              <a:rPr lang="en-US" altLang="zh-CN" sz="1200" dirty="0">
                <a:solidFill>
                  <a:schemeClr val="tx1"/>
                </a:solidFill>
                <a:latin typeface="Courier New" panose="02070309020205020404" charset="0"/>
                <a:ea typeface="楷体" panose="02010609060101010101" pitchFamily="49" charset="-122"/>
                <a:sym typeface="+mn-ea"/>
              </a:rPr>
              <a:t> join </a:t>
            </a:r>
            <a:r>
              <a:rPr lang="zh-CN" altLang="en-US" sz="1200" dirty="0">
                <a:solidFill>
                  <a:schemeClr val="tx1"/>
                </a:solidFill>
                <a:latin typeface="Courier New" panose="02070309020205020404" charset="0"/>
                <a:ea typeface="楷体" panose="02010609060101010101" pitchFamily="49" charset="-122"/>
                <a:sym typeface="+mn-ea"/>
              </a:rPr>
              <a:t>对目标数据和黑名单数据进行关联，将命中黑名单的数据过滤掉</a:t>
            </a:r>
            <a:r>
              <a:rPr lang="zh-CN" altLang="en-US" sz="1200" dirty="0" smtClean="0">
                <a:solidFill>
                  <a:schemeClr val="tx1"/>
                </a:solidFill>
                <a:latin typeface="Courier New" panose="02070309020205020404" charset="0"/>
                <a:ea typeface="楷体" panose="02010609060101010101" pitchFamily="49" charset="-122"/>
                <a:sym typeface="+mn-ea"/>
              </a:rPr>
              <a:t>。</a:t>
            </a:r>
            <a:endParaRPr lang="zh-CN" altLang="en-US" sz="1200"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windows</a:t>
            </a:r>
            <a:r>
              <a:rPr lang="zh-CN" altLang="en-US" sz="2200" b="1" i="1" dirty="0">
                <a:solidFill>
                  <a:schemeClr val="bg1"/>
                </a:solidFill>
                <a:latin typeface="Courier New" panose="02070309020205020404" charset="0"/>
                <a:ea typeface="楷体" panose="02010609060101010101" pitchFamily="49" charset="-122"/>
                <a:sym typeface="+mn-ea"/>
              </a:rPr>
              <a:t>滑动窗口</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95" y="2190750"/>
            <a:ext cx="4014470" cy="19088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文本框 3"/>
          <p:cNvSpPr txBox="1"/>
          <p:nvPr/>
        </p:nvSpPr>
        <p:spPr>
          <a:xfrm>
            <a:off x="721995" y="1200150"/>
            <a:ext cx="8093710" cy="1129665"/>
          </a:xfrm>
          <a:prstGeom prst="rect">
            <a:avLst/>
          </a:prstGeom>
          <a:noFill/>
        </p:spPr>
        <p:txBody>
          <a:bodyPr wrap="square" rtlCol="0">
            <a:spAutoFit/>
          </a:bodyPr>
          <a:p>
            <a:r>
              <a:rPr lang="en-US" altLang="zh-CN" i="1" dirty="0">
                <a:solidFill>
                  <a:schemeClr val="tx1"/>
                </a:solidFill>
                <a:latin typeface="Courier New" panose="02070309020205020404" charset="0"/>
                <a:ea typeface="楷体" panose="02010609060101010101" pitchFamily="49" charset="-122"/>
                <a:sym typeface="+mn-ea"/>
              </a:rPr>
              <a:t>Spark Streaming</a:t>
            </a:r>
            <a:r>
              <a:rPr lang="zh-CN" altLang="en-US" i="1" dirty="0">
                <a:solidFill>
                  <a:schemeClr val="tx1"/>
                </a:solidFill>
                <a:latin typeface="Courier New" panose="02070309020205020404" charset="0"/>
                <a:ea typeface="楷体" panose="02010609060101010101" pitchFamily="49" charset="-122"/>
                <a:sym typeface="+mn-ea"/>
              </a:rPr>
              <a:t>提供了滑动窗口操作的支持，从而让我们可以对一个滑动窗口内的数据执行计算操作。每次掉落在窗口内的</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的数据，会被聚合起来执行计算操作，然后生成的</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，会作为</a:t>
            </a:r>
            <a:r>
              <a:rPr lang="en-US" altLang="zh-CN" i="1" dirty="0">
                <a:solidFill>
                  <a:schemeClr val="tx1"/>
                </a:solidFill>
                <a:latin typeface="Courier New" panose="02070309020205020404" charset="0"/>
                <a:ea typeface="楷体" panose="02010609060101010101" pitchFamily="49" charset="-122"/>
                <a:sym typeface="+mn-ea"/>
              </a:rPr>
              <a:t>window </a:t>
            </a:r>
            <a:r>
              <a:rPr lang="en-US" altLang="zh-CN" i="1" dirty="0" err="1">
                <a:solidFill>
                  <a:schemeClr val="tx1"/>
                </a:solidFill>
                <a:latin typeface="Courier New" panose="02070309020205020404" charset="0"/>
                <a:ea typeface="楷体" panose="02010609060101010101" pitchFamily="49" charset="-122"/>
                <a:sym typeface="+mn-ea"/>
              </a:rPr>
              <a:t>DStream</a:t>
            </a:r>
            <a:r>
              <a:rPr lang="zh-CN" altLang="en-US" i="1" dirty="0">
                <a:solidFill>
                  <a:schemeClr val="tx1"/>
                </a:solidFill>
                <a:latin typeface="Courier New" panose="02070309020205020404" charset="0"/>
                <a:ea typeface="楷体" panose="02010609060101010101" pitchFamily="49" charset="-122"/>
                <a:sym typeface="+mn-ea"/>
              </a:rPr>
              <a:t>的一个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。比如下图中，就是对每三秒钟的数据执行一次滑动窗口计算，这</a:t>
            </a:r>
            <a:r>
              <a:rPr lang="en-US" altLang="zh-CN" i="1" dirty="0">
                <a:solidFill>
                  <a:schemeClr val="tx1"/>
                </a:solidFill>
                <a:latin typeface="Courier New" panose="02070309020205020404" charset="0"/>
                <a:ea typeface="楷体" panose="02010609060101010101" pitchFamily="49" charset="-122"/>
                <a:sym typeface="+mn-ea"/>
              </a:rPr>
              <a:t>3</a:t>
            </a:r>
            <a:r>
              <a:rPr lang="zh-CN" altLang="en-US" i="1" dirty="0">
                <a:solidFill>
                  <a:schemeClr val="tx1"/>
                </a:solidFill>
                <a:latin typeface="Courier New" panose="02070309020205020404" charset="0"/>
                <a:ea typeface="楷体" panose="02010609060101010101" pitchFamily="49" charset="-122"/>
                <a:sym typeface="+mn-ea"/>
              </a:rPr>
              <a:t>秒内的</a:t>
            </a:r>
            <a:r>
              <a:rPr lang="en-US" altLang="zh-CN" i="1" dirty="0">
                <a:solidFill>
                  <a:schemeClr val="tx1"/>
                </a:solidFill>
                <a:latin typeface="Courier New" panose="02070309020205020404" charset="0"/>
                <a:ea typeface="楷体" panose="02010609060101010101" pitchFamily="49" charset="-122"/>
                <a:sym typeface="+mn-ea"/>
              </a:rPr>
              <a:t>3</a:t>
            </a:r>
            <a:r>
              <a:rPr lang="zh-CN" altLang="en-US" i="1" dirty="0">
                <a:solidFill>
                  <a:schemeClr val="tx1"/>
                </a:solidFill>
                <a:latin typeface="Courier New" panose="02070309020205020404" charset="0"/>
                <a:ea typeface="楷体" panose="02010609060101010101" pitchFamily="49" charset="-122"/>
                <a:sym typeface="+mn-ea"/>
              </a:rPr>
              <a:t>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会被聚合起来进行处理，然后过了两秒钟，又会对最近三秒内的数据执行滑动窗口计算。所以每个滑动窗口操作，都必须指定两个参数，窗口长度以及滑动间隔，而且这两个参数值都必须是</a:t>
            </a:r>
            <a:r>
              <a:rPr lang="en-US" altLang="zh-CN" i="1" dirty="0">
                <a:solidFill>
                  <a:schemeClr val="tx1"/>
                </a:solidFill>
                <a:latin typeface="Courier New" panose="02070309020205020404" charset="0"/>
                <a:ea typeface="楷体" panose="02010609060101010101" pitchFamily="49" charset="-122"/>
                <a:sym typeface="+mn-ea"/>
              </a:rPr>
              <a:t>batch</a:t>
            </a:r>
            <a:r>
              <a:rPr lang="zh-CN" altLang="en-US" i="1" dirty="0">
                <a:solidFill>
                  <a:schemeClr val="tx1"/>
                </a:solidFill>
                <a:latin typeface="Courier New" panose="02070309020205020404" charset="0"/>
                <a:ea typeface="楷体" panose="02010609060101010101" pitchFamily="49" charset="-122"/>
                <a:sym typeface="+mn-ea"/>
              </a:rPr>
              <a:t>间隔的整数倍</a:t>
            </a:r>
            <a:r>
              <a:rPr lang="zh-CN" altLang="en-US" i="1" dirty="0" smtClean="0">
                <a:solidFill>
                  <a:schemeClr val="tx1"/>
                </a:solidFill>
                <a:latin typeface="Courier New" panose="02070309020205020404" charset="0"/>
                <a:ea typeface="楷体" panose="02010609060101010101" pitchFamily="49" charset="-122"/>
                <a:sym typeface="+mn-ea"/>
              </a:rPr>
              <a:t>。</a:t>
            </a:r>
            <a:endParaRPr lang="zh-CN" altLang="en-US" i="1" dirty="0" smtClean="0">
              <a:solidFill>
                <a:schemeClr val="tx1"/>
              </a:solidFill>
              <a:latin typeface="Courier New" panose="02070309020205020404" charset="0"/>
              <a:ea typeface="楷体" panose="02010609060101010101" pitchFamily="49" charset="-122"/>
              <a:sym typeface="+mn-ea"/>
            </a:endParaRPr>
          </a:p>
        </p:txBody>
      </p:sp>
      <p:sp>
        <p:nvSpPr>
          <p:cNvPr id="5" name="文本框 4"/>
          <p:cNvSpPr txBox="1"/>
          <p:nvPr/>
        </p:nvSpPr>
        <p:spPr>
          <a:xfrm>
            <a:off x="4114800" y="2301240"/>
            <a:ext cx="5020310" cy="1938020"/>
          </a:xfrm>
          <a:prstGeom prst="rect">
            <a:avLst/>
          </a:prstGeom>
          <a:noFill/>
        </p:spPr>
        <p:txBody>
          <a:bodyPr wrap="square" rtlCol="0">
            <a:spAutoFit/>
          </a:bodyPr>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1. </a:t>
            </a:r>
            <a:r>
              <a:rPr lang="zh-CN" altLang="en-US" sz="1200" b="0" dirty="0">
                <a:latin typeface="Courier New" panose="02070309020205020404" charset="0"/>
                <a:ea typeface="楷体" panose="02010609060101010101" pitchFamily="49" charset="-122"/>
                <a:cs typeface="Courier New" panose="02070309020205020404" charset="0"/>
              </a:rPr>
              <a:t>红色的矩形就是一个窗口，窗口</a:t>
            </a:r>
            <a:r>
              <a:rPr lang="en-US" altLang="zh-CN" sz="1200" b="0" dirty="0">
                <a:latin typeface="Courier New" panose="02070309020205020404" charset="0"/>
                <a:ea typeface="楷体" panose="02010609060101010101" pitchFamily="49" charset="-122"/>
                <a:cs typeface="Courier New" panose="02070309020205020404" charset="0"/>
              </a:rPr>
              <a:t>hold</a:t>
            </a:r>
            <a:r>
              <a:rPr lang="zh-CN" altLang="en-US" sz="1200" b="0" dirty="0">
                <a:latin typeface="Courier New" panose="02070309020205020404" charset="0"/>
                <a:ea typeface="楷体" panose="02010609060101010101" pitchFamily="49" charset="-122"/>
                <a:cs typeface="Courier New" panose="02070309020205020404" charset="0"/>
              </a:rPr>
              <a:t>的是一段时间内的数据流。</a:t>
            </a:r>
            <a:endParaRPr lang="zh-CN" altLang="en-US"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2.</a:t>
            </a:r>
            <a:r>
              <a:rPr lang="zh-CN" altLang="en-US" sz="1200" b="0" dirty="0">
                <a:latin typeface="Courier New" panose="02070309020205020404" charset="0"/>
                <a:ea typeface="楷体" panose="02010609060101010101" pitchFamily="49" charset="-122"/>
                <a:cs typeface="Courier New" panose="02070309020205020404" charset="0"/>
              </a:rPr>
              <a:t>这里面每一个</a:t>
            </a:r>
            <a:r>
              <a:rPr lang="en-US" altLang="zh-CN" sz="1200" b="0" dirty="0">
                <a:latin typeface="Courier New" panose="02070309020205020404" charset="0"/>
                <a:ea typeface="楷体" panose="02010609060101010101" pitchFamily="49" charset="-122"/>
                <a:cs typeface="Courier New" panose="02070309020205020404" charset="0"/>
              </a:rPr>
              <a:t>time</a:t>
            </a:r>
            <a:r>
              <a:rPr lang="zh-CN" altLang="en-US" sz="1200" b="0" dirty="0">
                <a:latin typeface="Courier New" panose="02070309020205020404" charset="0"/>
                <a:ea typeface="楷体" panose="02010609060101010101" pitchFamily="49" charset="-122"/>
                <a:cs typeface="Courier New" panose="02070309020205020404" charset="0"/>
              </a:rPr>
              <a:t>都是时间单元，在官方的例子中，每隔</a:t>
            </a:r>
            <a:r>
              <a:rPr lang="en-US" altLang="zh-CN" sz="1200" b="0" dirty="0">
                <a:latin typeface="Courier New" panose="02070309020205020404" charset="0"/>
                <a:ea typeface="楷体" panose="02010609060101010101" pitchFamily="49" charset="-122"/>
                <a:cs typeface="Courier New" panose="02070309020205020404" charset="0"/>
              </a:rPr>
              <a:t>window size</a:t>
            </a:r>
            <a:r>
              <a:rPr lang="zh-CN" altLang="en-US" sz="1200" b="0" dirty="0">
                <a:latin typeface="Courier New" panose="02070309020205020404" charset="0"/>
                <a:ea typeface="楷体" panose="02010609060101010101" pitchFamily="49" charset="-122"/>
                <a:cs typeface="Courier New" panose="02070309020205020404" charset="0"/>
              </a:rPr>
              <a:t>是</a:t>
            </a:r>
            <a:r>
              <a:rPr lang="en-US" altLang="zh-CN" sz="1200" b="0" dirty="0">
                <a:latin typeface="Courier New" panose="02070309020205020404" charset="0"/>
                <a:ea typeface="楷体" panose="02010609060101010101" pitchFamily="49" charset="-122"/>
                <a:cs typeface="Courier New" panose="02070309020205020404" charset="0"/>
              </a:rPr>
              <a:t>3 time unit, </a:t>
            </a:r>
            <a:r>
              <a:rPr lang="zh-CN" altLang="en-US" sz="1200" b="0" dirty="0">
                <a:latin typeface="Courier New" panose="02070309020205020404" charset="0"/>
                <a:ea typeface="楷体" panose="02010609060101010101" pitchFamily="49" charset="-122"/>
                <a:cs typeface="Courier New" panose="02070309020205020404" charset="0"/>
              </a:rPr>
              <a:t>而且每隔</a:t>
            </a:r>
            <a:r>
              <a:rPr lang="en-US" altLang="zh-CN" sz="1200" b="0" dirty="0">
                <a:latin typeface="Courier New" panose="02070309020205020404" charset="0"/>
                <a:ea typeface="楷体" panose="02010609060101010101" pitchFamily="49" charset="-122"/>
                <a:cs typeface="Courier New" panose="02070309020205020404" charset="0"/>
              </a:rPr>
              <a:t>2</a:t>
            </a:r>
            <a:r>
              <a:rPr lang="zh-CN" altLang="en-US" sz="1200" b="0" dirty="0">
                <a:latin typeface="Courier New" panose="02070309020205020404" charset="0"/>
                <a:ea typeface="楷体" panose="02010609060101010101" pitchFamily="49" charset="-122"/>
                <a:cs typeface="Courier New" panose="02070309020205020404" charset="0"/>
              </a:rPr>
              <a:t>个单位时间，窗口会</a:t>
            </a:r>
            <a:r>
              <a:rPr lang="en-US" altLang="zh-CN" sz="1200" b="0" dirty="0">
                <a:latin typeface="Courier New" panose="02070309020205020404" charset="0"/>
                <a:ea typeface="楷体" panose="02010609060101010101" pitchFamily="49" charset="-122"/>
                <a:cs typeface="Courier New" panose="02070309020205020404" charset="0"/>
              </a:rPr>
              <a:t>slide</a:t>
            </a:r>
            <a:r>
              <a:rPr lang="zh-CN" altLang="en-US" sz="1200" b="0" dirty="0">
                <a:latin typeface="Courier New" panose="02070309020205020404" charset="0"/>
                <a:ea typeface="楷体" panose="02010609060101010101" pitchFamily="49" charset="-122"/>
                <a:cs typeface="Courier New" panose="02070309020205020404" charset="0"/>
              </a:rPr>
              <a:t>一次。</a:t>
            </a:r>
            <a:endParaRPr lang="zh-CN" altLang="en-US"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zh-CN" altLang="en-US" sz="1200" b="0" dirty="0">
                <a:latin typeface="Courier New" panose="02070309020205020404" charset="0"/>
                <a:ea typeface="楷体" panose="02010609060101010101" pitchFamily="49" charset="-122"/>
                <a:cs typeface="Courier New" panose="02070309020205020404" charset="0"/>
              </a:rPr>
              <a:t>所以基于窗口的操作，需要指定</a:t>
            </a:r>
            <a:r>
              <a:rPr lang="en-US" altLang="zh-CN" sz="1200" b="0" dirty="0">
                <a:latin typeface="Courier New" panose="02070309020205020404" charset="0"/>
                <a:ea typeface="楷体" panose="02010609060101010101" pitchFamily="49" charset="-122"/>
                <a:cs typeface="Courier New" panose="02070309020205020404" charset="0"/>
              </a:rPr>
              <a:t>2</a:t>
            </a:r>
            <a:r>
              <a:rPr lang="zh-CN" altLang="en-US" sz="1200" b="0" dirty="0">
                <a:latin typeface="Courier New" panose="02070309020205020404" charset="0"/>
                <a:ea typeface="楷体" panose="02010609060101010101" pitchFamily="49" charset="-122"/>
                <a:cs typeface="Courier New" panose="02070309020205020404" charset="0"/>
              </a:rPr>
              <a:t>个参数：</a:t>
            </a:r>
            <a:endParaRPr lang="zh-CN" altLang="en-US"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zh-CN" altLang="en-US" sz="1200" b="0" dirty="0">
                <a:latin typeface="Courier New" panose="02070309020205020404" charset="0"/>
                <a:ea typeface="楷体" panose="02010609060101010101" pitchFamily="49" charset="-122"/>
                <a:cs typeface="Courier New" panose="02070309020205020404" charset="0"/>
              </a:rPr>
              <a:t>    </a:t>
            </a:r>
            <a:r>
              <a:rPr lang="en-US" altLang="zh-CN" sz="1200" b="0" dirty="0">
                <a:latin typeface="Courier New" panose="02070309020205020404" charset="0"/>
                <a:ea typeface="楷体" panose="02010609060101010101" pitchFamily="49" charset="-122"/>
                <a:cs typeface="Courier New" panose="02070309020205020404" charset="0"/>
              </a:rPr>
              <a:t>window length - The duration of the window (3 in the figure)</a:t>
            </a:r>
            <a:endParaRPr lang="en-US" altLang="zh-CN"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    slide interval - The interval at which the window-based operation is performed (2 in the figure).  </a:t>
            </a:r>
            <a:endParaRPr lang="en-US" altLang="zh-CN" sz="1200" b="0" dirty="0">
              <a:latin typeface="Courier New" panose="02070309020205020404" charset="0"/>
              <a:ea typeface="楷体" panose="02010609060101010101" pitchFamily="49" charset="-122"/>
              <a:cs typeface="Courier New" panose="02070309020205020404" charset="0"/>
            </a:endParaRPr>
          </a:p>
          <a:p>
            <a:pPr indent="0">
              <a:lnSpc>
                <a:spcPct val="100000"/>
              </a:lnSpc>
              <a:buNone/>
            </a:pPr>
            <a:r>
              <a:rPr lang="en-US" altLang="zh-CN" sz="1200" b="0" dirty="0">
                <a:latin typeface="Courier New" panose="02070309020205020404" charset="0"/>
                <a:ea typeface="楷体" panose="02010609060101010101" pitchFamily="49" charset="-122"/>
                <a:cs typeface="Courier New" panose="02070309020205020404" charset="0"/>
              </a:rPr>
              <a:t>1.</a:t>
            </a:r>
            <a:r>
              <a:rPr lang="zh-CN" altLang="en-US" sz="1200" b="0" dirty="0">
                <a:latin typeface="Courier New" panose="02070309020205020404" charset="0"/>
                <a:ea typeface="楷体" panose="02010609060101010101" pitchFamily="49" charset="-122"/>
                <a:cs typeface="Courier New" panose="02070309020205020404" charset="0"/>
              </a:rPr>
              <a:t>窗口大小，个人感觉是一段时间内数据的容器。</a:t>
            </a:r>
            <a:endParaRPr lang="zh-CN" altLang="en-US" sz="1200" b="0" dirty="0">
              <a:latin typeface="Courier New" panose="02070309020205020404" charset="0"/>
              <a:ea typeface="楷体" panose="02010609060101010101" pitchFamily="49" charset="-122"/>
              <a:cs typeface="Courier New" panose="02070309020205020404" charset="0"/>
            </a:endParaRPr>
          </a:p>
        </p:txBody>
      </p:sp>
      <p:sp>
        <p:nvSpPr>
          <p:cNvPr id="6" name="文本框 5"/>
          <p:cNvSpPr txBox="1"/>
          <p:nvPr/>
        </p:nvSpPr>
        <p:spPr>
          <a:xfrm>
            <a:off x="722630" y="4099560"/>
            <a:ext cx="8330565" cy="1014730"/>
          </a:xfrm>
          <a:prstGeom prst="rect">
            <a:avLst/>
          </a:prstGeom>
          <a:noFill/>
        </p:spPr>
        <p:txBody>
          <a:bodyPr wrap="square" rtlCol="0">
            <a:spAutoFit/>
          </a:bodyPr>
          <a:p>
            <a:pPr indent="0">
              <a:lnSpc>
                <a:spcPct val="100000"/>
              </a:lnSpc>
              <a:buNone/>
            </a:pPr>
            <a:r>
              <a:rPr lang="en-US" altLang="zh-CN" sz="1200" b="0" dirty="0">
                <a:latin typeface="Courier New" panose="02070309020205020404" charset="0"/>
                <a:ea typeface="+mn-ea"/>
                <a:sym typeface="+mn-ea"/>
              </a:rPr>
              <a:t>2.</a:t>
            </a:r>
            <a:r>
              <a:rPr lang="zh-CN" altLang="en-US" sz="1200" b="0" dirty="0">
                <a:latin typeface="Courier New" panose="02070309020205020404" charset="0"/>
                <a:ea typeface="+mn-ea"/>
                <a:sym typeface="+mn-ea"/>
              </a:rPr>
              <a:t>滑动间隔，就是我们可以理解的</a:t>
            </a:r>
            <a:r>
              <a:rPr lang="en-US" altLang="zh-CN" sz="1200" b="0" dirty="0" err="1">
                <a:latin typeface="Courier New" panose="02070309020205020404" charset="0"/>
                <a:ea typeface="+mn-ea"/>
                <a:sym typeface="+mn-ea"/>
              </a:rPr>
              <a:t>cron</a:t>
            </a:r>
            <a:r>
              <a:rPr lang="zh-CN" altLang="en-US" sz="1200" b="0" dirty="0">
                <a:latin typeface="Courier New" panose="02070309020205020404" charset="0"/>
                <a:ea typeface="+mn-ea"/>
                <a:sym typeface="+mn-ea"/>
              </a:rPr>
              <a:t>表达式吧。</a:t>
            </a:r>
            <a:endParaRPr lang="zh-CN" altLang="en-US" sz="1200" b="0" dirty="0">
              <a:latin typeface="Courier New" panose="02070309020205020404" charset="0"/>
              <a:ea typeface="+mn-ea"/>
            </a:endParaRPr>
          </a:p>
          <a:p>
            <a:pPr indent="0">
              <a:lnSpc>
                <a:spcPct val="100000"/>
              </a:lnSpc>
              <a:buNone/>
            </a:pPr>
            <a:r>
              <a:rPr lang="zh-CN" altLang="en-US" sz="1200" b="0" dirty="0">
                <a:latin typeface="Courier New" panose="02070309020205020404" charset="0"/>
                <a:ea typeface="+mn-ea"/>
                <a:sym typeface="+mn-ea"/>
              </a:rPr>
              <a:t>举个例子吧：</a:t>
            </a:r>
            <a:endParaRPr lang="zh-CN" altLang="en-US" sz="1200" b="0" dirty="0">
              <a:latin typeface="Courier New" panose="02070309020205020404" charset="0"/>
              <a:ea typeface="+mn-ea"/>
            </a:endParaRPr>
          </a:p>
          <a:p>
            <a:pPr indent="0">
              <a:lnSpc>
                <a:spcPct val="100000"/>
              </a:lnSpc>
              <a:buNone/>
            </a:pPr>
            <a:r>
              <a:rPr lang="zh-CN" altLang="en-US" sz="1200" b="0" dirty="0">
                <a:latin typeface="Courier New" panose="02070309020205020404" charset="0"/>
                <a:ea typeface="+mn-ea"/>
                <a:sym typeface="+mn-ea"/>
              </a:rPr>
              <a:t>还是以最著名的</a:t>
            </a:r>
            <a:r>
              <a:rPr lang="en-US" altLang="zh-CN" sz="1200" b="0" dirty="0" err="1">
                <a:latin typeface="Courier New" panose="02070309020205020404" charset="0"/>
                <a:ea typeface="+mn-ea"/>
                <a:sym typeface="+mn-ea"/>
              </a:rPr>
              <a:t>wordcount</a:t>
            </a:r>
            <a:r>
              <a:rPr lang="zh-CN" altLang="en-US" sz="1200" b="0" dirty="0">
                <a:latin typeface="Courier New" panose="02070309020205020404" charset="0"/>
                <a:ea typeface="+mn-ea"/>
                <a:sym typeface="+mn-ea"/>
              </a:rPr>
              <a:t>举例，每隔</a:t>
            </a:r>
            <a:r>
              <a:rPr lang="en-US" altLang="zh-CN" sz="1200" b="0" dirty="0">
                <a:latin typeface="Courier New" panose="02070309020205020404" charset="0"/>
                <a:ea typeface="+mn-ea"/>
                <a:sym typeface="+mn-ea"/>
              </a:rPr>
              <a:t>10</a:t>
            </a:r>
            <a:r>
              <a:rPr lang="zh-CN" altLang="en-US" sz="1200" b="0" dirty="0">
                <a:latin typeface="Courier New" panose="02070309020205020404" charset="0"/>
                <a:ea typeface="+mn-ea"/>
                <a:sym typeface="+mn-ea"/>
              </a:rPr>
              <a:t>秒，统计一下过去</a:t>
            </a:r>
            <a:r>
              <a:rPr lang="en-US" altLang="zh-CN" sz="1200" b="0" dirty="0">
                <a:latin typeface="Courier New" panose="02070309020205020404" charset="0"/>
                <a:ea typeface="+mn-ea"/>
                <a:sym typeface="+mn-ea"/>
              </a:rPr>
              <a:t>30</a:t>
            </a:r>
            <a:r>
              <a:rPr lang="zh-CN" altLang="en-US" sz="1200" b="0" dirty="0">
                <a:latin typeface="Courier New" panose="02070309020205020404" charset="0"/>
                <a:ea typeface="+mn-ea"/>
                <a:sym typeface="+mn-ea"/>
              </a:rPr>
              <a:t>秒过来的数据。</a:t>
            </a:r>
            <a:endParaRPr lang="zh-CN" altLang="en-US" sz="1200" b="0" dirty="0">
              <a:latin typeface="Courier New" panose="02070309020205020404" charset="0"/>
              <a:ea typeface="+mn-ea"/>
            </a:endParaRPr>
          </a:p>
          <a:p>
            <a:pPr indent="0">
              <a:lnSpc>
                <a:spcPct val="100000"/>
              </a:lnSpc>
              <a:buNone/>
            </a:pPr>
            <a:r>
              <a:rPr lang="zh-CN" altLang="en-US" sz="1200" b="0" dirty="0">
                <a:latin typeface="Courier New" panose="02070309020205020404" charset="0"/>
                <a:ea typeface="+mn-ea"/>
                <a:sym typeface="+mn-ea"/>
              </a:rPr>
              <a:t>   </a:t>
            </a:r>
            <a:r>
              <a:rPr lang="en-US" altLang="zh-CN" sz="1200" b="0" dirty="0">
                <a:latin typeface="Courier New" panose="02070309020205020404" charset="0"/>
                <a:ea typeface="+mn-ea"/>
                <a:sym typeface="+mn-ea"/>
              </a:rPr>
              <a:t>// Reduce last 30 seconds of data, every 10 seconds  </a:t>
            </a:r>
            <a:endParaRPr lang="en-US" altLang="zh-CN" sz="1200" b="0" dirty="0">
              <a:latin typeface="Courier New" panose="02070309020205020404" charset="0"/>
              <a:ea typeface="+mn-ea"/>
            </a:endParaRPr>
          </a:p>
          <a:p>
            <a:pPr indent="0">
              <a:lnSpc>
                <a:spcPct val="100000"/>
              </a:lnSpc>
              <a:buNone/>
            </a:pPr>
            <a:r>
              <a:rPr lang="en-US" altLang="zh-CN" sz="1200" b="0" dirty="0">
                <a:latin typeface="Courier New" panose="02070309020205020404" charset="0"/>
                <a:ea typeface="+mn-ea"/>
                <a:sym typeface="+mn-ea"/>
              </a:rPr>
              <a:t>    </a:t>
            </a:r>
            <a:r>
              <a:rPr lang="en-US" altLang="zh-CN" sz="1200" b="0" dirty="0" err="1">
                <a:latin typeface="Courier New" panose="02070309020205020404" charset="0"/>
                <a:ea typeface="+mn-ea"/>
                <a:sym typeface="+mn-ea"/>
              </a:rPr>
              <a:t>val</a:t>
            </a:r>
            <a:r>
              <a:rPr lang="en-US" altLang="zh-CN" sz="1200" b="0" dirty="0">
                <a:latin typeface="Courier New" panose="02070309020205020404" charset="0"/>
                <a:ea typeface="+mn-ea"/>
                <a:sym typeface="+mn-ea"/>
              </a:rPr>
              <a:t> </a:t>
            </a:r>
            <a:r>
              <a:rPr lang="en-US" altLang="zh-CN" sz="1200" b="0" dirty="0" err="1">
                <a:latin typeface="Courier New" panose="02070309020205020404" charset="0"/>
                <a:ea typeface="+mn-ea"/>
                <a:sym typeface="+mn-ea"/>
              </a:rPr>
              <a:t>windowedWordCounts</a:t>
            </a:r>
            <a:r>
              <a:rPr lang="en-US" altLang="zh-CN" sz="1200" b="0" dirty="0">
                <a:latin typeface="Courier New" panose="02070309020205020404" charset="0"/>
                <a:ea typeface="+mn-ea"/>
                <a:sym typeface="+mn-ea"/>
              </a:rPr>
              <a:t> = </a:t>
            </a:r>
            <a:r>
              <a:rPr lang="en-US" altLang="zh-CN" sz="1200" b="0" dirty="0" err="1">
                <a:latin typeface="Courier New" panose="02070309020205020404" charset="0"/>
                <a:ea typeface="+mn-ea"/>
                <a:sym typeface="+mn-ea"/>
              </a:rPr>
              <a:t>pairs.reduceByKeyAndWindow</a:t>
            </a:r>
            <a:r>
              <a:rPr lang="en-US" altLang="zh-CN" sz="1200" b="0" dirty="0">
                <a:latin typeface="Courier New" panose="02070309020205020404" charset="0"/>
                <a:ea typeface="+mn-ea"/>
                <a:sym typeface="+mn-ea"/>
              </a:rPr>
              <a:t>(_ + _, Seconds(30), Seconds(10)) </a:t>
            </a:r>
            <a:endParaRPr lang="en-US" altLang="zh-CN" sz="1200" b="0" dirty="0">
              <a:latin typeface="Courier New" panose="02070309020205020404" charset="0"/>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880870"/>
            <a:ext cx="7616825" cy="2584450"/>
          </a:xfrm>
          <a:prstGeom prst="rect">
            <a:avLst/>
          </a:prstGeom>
          <a:noFill/>
        </p:spPr>
        <p:txBody>
          <a:bodyPr wrap="square" rtlCol="0">
            <a:spAutoFit/>
          </a:bodyPr>
          <a:p>
            <a:pPr indent="0">
              <a:lnSpc>
                <a:spcPct val="150000"/>
              </a:lnSpc>
              <a:buFont typeface="Wingdings" panose="05000000000000000000" charset="0"/>
              <a:buNone/>
            </a:pPr>
            <a:r>
              <a:rPr lang="en-US" altLang="zh-CN" i="1" dirty="0" smtClean="0">
                <a:solidFill>
                  <a:schemeClr val="tx1"/>
                </a:solidFill>
                <a:latin typeface="Courier New" panose="02070309020205020404" charset="0"/>
                <a:ea typeface="楷体" panose="02010609060101010101" pitchFamily="49" charset="-122"/>
                <a:sym typeface="+mn-ea"/>
              </a:rPr>
              <a:t>1</a:t>
            </a:r>
            <a:r>
              <a:rPr lang="zh-CN" altLang="en-US" i="1" dirty="0" smtClean="0">
                <a:solidFill>
                  <a:schemeClr val="tx1"/>
                </a:solidFill>
                <a:latin typeface="Courier New" panose="02070309020205020404" charset="0"/>
                <a:ea typeface="楷体" panose="02010609060101010101" pitchFamily="49" charset="-122"/>
                <a:sym typeface="+mn-ea"/>
              </a:rPr>
              <a:t>、</a:t>
            </a:r>
            <a:r>
              <a:rPr lang="en-US" altLang="zh-CN" i="1" dirty="0" smtClean="0">
                <a:solidFill>
                  <a:schemeClr val="tx1"/>
                </a:solidFill>
                <a:latin typeface="Courier New" panose="02070309020205020404" charset="0"/>
                <a:ea typeface="楷体" panose="02010609060101010101" pitchFamily="49" charset="-122"/>
                <a:sym typeface="+mn-ea"/>
              </a:rPr>
              <a:t>Spark </a:t>
            </a:r>
            <a:r>
              <a:rPr lang="en-US" altLang="zh-CN" i="1" dirty="0">
                <a:solidFill>
                  <a:schemeClr val="tx1"/>
                </a:solidFill>
                <a:latin typeface="Courier New" panose="02070309020205020404" charset="0"/>
                <a:ea typeface="楷体" panose="02010609060101010101" pitchFamily="49" charset="-122"/>
                <a:sym typeface="+mn-ea"/>
              </a:rPr>
              <a:t>Streaming</a:t>
            </a:r>
            <a:r>
              <a:rPr lang="zh-CN" altLang="en-US" i="1" dirty="0">
                <a:solidFill>
                  <a:schemeClr val="tx1"/>
                </a:solidFill>
                <a:latin typeface="Courier New" panose="02070309020205020404" charset="0"/>
                <a:ea typeface="楷体" panose="02010609060101010101" pitchFamily="49" charset="-122"/>
                <a:sym typeface="+mn-ea"/>
              </a:rPr>
              <a:t>，其实就是一种</a:t>
            </a:r>
            <a:r>
              <a:rPr lang="en-US" altLang="zh-CN" i="1" dirty="0">
                <a:solidFill>
                  <a:schemeClr val="tx1"/>
                </a:solidFill>
                <a:latin typeface="Courier New" panose="02070309020205020404" charset="0"/>
                <a:ea typeface="楷体" panose="02010609060101010101" pitchFamily="49" charset="-122"/>
                <a:sym typeface="+mn-ea"/>
              </a:rPr>
              <a:t>Spark</a:t>
            </a:r>
            <a:r>
              <a:rPr lang="zh-CN" altLang="en-US" i="1" dirty="0">
                <a:solidFill>
                  <a:schemeClr val="tx1"/>
                </a:solidFill>
                <a:latin typeface="Courier New" panose="02070309020205020404" charset="0"/>
                <a:ea typeface="楷体" panose="02010609060101010101" pitchFamily="49" charset="-122"/>
                <a:sym typeface="+mn-ea"/>
              </a:rPr>
              <a:t>提供的，对于大数据，进行实时计算的一种框架。它的底层，其实，也是基于我们之前讲解的</a:t>
            </a:r>
            <a:r>
              <a:rPr lang="en-US" altLang="zh-CN" i="1" dirty="0">
                <a:solidFill>
                  <a:schemeClr val="tx1"/>
                </a:solidFill>
                <a:latin typeface="Courier New" panose="02070309020205020404" charset="0"/>
                <a:ea typeface="楷体" panose="02010609060101010101" pitchFamily="49" charset="-122"/>
                <a:sym typeface="+mn-ea"/>
              </a:rPr>
              <a:t>Spark Core</a:t>
            </a:r>
            <a:r>
              <a:rPr lang="zh-CN" altLang="en-US" i="1" dirty="0">
                <a:solidFill>
                  <a:schemeClr val="tx1"/>
                </a:solidFill>
                <a:latin typeface="Courier New" panose="02070309020205020404" charset="0"/>
                <a:ea typeface="楷体" panose="02010609060101010101" pitchFamily="49" charset="-122"/>
                <a:sym typeface="+mn-ea"/>
              </a:rPr>
              <a:t>的。基本的计算模型，还是基于内存的大数据实时计算模型。而且，它的底层</a:t>
            </a:r>
            <a:r>
              <a:rPr lang="zh-CN" altLang="en-US" i="1" dirty="0" smtClean="0">
                <a:solidFill>
                  <a:schemeClr val="tx1"/>
                </a:solidFill>
                <a:latin typeface="Courier New" panose="02070309020205020404" charset="0"/>
                <a:ea typeface="楷体" panose="02010609060101010101" pitchFamily="49" charset="-122"/>
                <a:sym typeface="+mn-ea"/>
              </a:rPr>
              <a:t>的核心组件还是我们在</a:t>
            </a:r>
            <a:r>
              <a:rPr lang="en-US" altLang="zh-CN" i="1" dirty="0" smtClean="0">
                <a:solidFill>
                  <a:schemeClr val="tx1"/>
                </a:solidFill>
                <a:latin typeface="Courier New" panose="02070309020205020404" charset="0"/>
                <a:ea typeface="楷体" panose="02010609060101010101" pitchFamily="49" charset="-122"/>
                <a:sym typeface="+mn-ea"/>
              </a:rPr>
              <a:t>Spark Core</a:t>
            </a:r>
            <a:r>
              <a:rPr lang="zh-CN" altLang="en-US" i="1" dirty="0" smtClean="0">
                <a:solidFill>
                  <a:schemeClr val="tx1"/>
                </a:solidFill>
                <a:latin typeface="Courier New" panose="02070309020205020404" charset="0"/>
                <a:ea typeface="楷体" panose="02010609060101010101" pitchFamily="49" charset="-122"/>
                <a:sym typeface="+mn-ea"/>
              </a:rPr>
              <a:t>中经常用到的</a:t>
            </a:r>
            <a:r>
              <a:rPr lang="en-US" altLang="zh-CN" i="1" dirty="0" smtClean="0">
                <a:solidFill>
                  <a:schemeClr val="tx1"/>
                </a:solidFill>
                <a:latin typeface="Courier New" panose="02070309020205020404" charset="0"/>
                <a:ea typeface="楷体" panose="02010609060101010101" pitchFamily="49" charset="-122"/>
                <a:sym typeface="+mn-ea"/>
              </a:rPr>
              <a:t>RDD</a:t>
            </a:r>
            <a:r>
              <a:rPr lang="zh-CN" altLang="en-US" i="1" dirty="0" smtClean="0">
                <a:solidFill>
                  <a:schemeClr val="tx1"/>
                </a:solidFill>
                <a:latin typeface="Courier New" panose="02070309020205020404" charset="0"/>
                <a:ea typeface="楷体" panose="02010609060101010101" pitchFamily="49" charset="-122"/>
                <a:sym typeface="+mn-ea"/>
              </a:rPr>
              <a:t>。</a:t>
            </a:r>
            <a:endParaRPr lang="en-US" altLang="zh-CN"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i="1" dirty="0" smtClean="0">
                <a:solidFill>
                  <a:schemeClr val="tx1"/>
                </a:solidFill>
                <a:latin typeface="Courier New" panose="02070309020205020404" charset="0"/>
                <a:ea typeface="楷体" panose="02010609060101010101" pitchFamily="49" charset="-122"/>
                <a:sym typeface="+mn-ea"/>
              </a:rPr>
              <a:t>2</a:t>
            </a:r>
            <a:r>
              <a:rPr lang="zh-CN" altLang="en-US" i="1" dirty="0" smtClean="0">
                <a:solidFill>
                  <a:schemeClr val="tx1"/>
                </a:solidFill>
                <a:latin typeface="Courier New" panose="02070309020205020404" charset="0"/>
                <a:ea typeface="楷体" panose="02010609060101010101" pitchFamily="49" charset="-122"/>
                <a:sym typeface="+mn-ea"/>
              </a:rPr>
              <a:t>、针对</a:t>
            </a:r>
            <a:r>
              <a:rPr lang="zh-CN" altLang="en-US" i="1" dirty="0">
                <a:solidFill>
                  <a:schemeClr val="tx1"/>
                </a:solidFill>
                <a:latin typeface="Courier New" panose="02070309020205020404" charset="0"/>
                <a:ea typeface="楷体" panose="02010609060101010101" pitchFamily="49" charset="-122"/>
                <a:sym typeface="+mn-ea"/>
              </a:rPr>
              <a:t>实时计算的特点，在</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之上，进行了一层封装，叫做</a:t>
            </a:r>
            <a:r>
              <a:rPr lang="en-US" altLang="zh-CN" i="1" dirty="0" err="1">
                <a:solidFill>
                  <a:schemeClr val="tx1"/>
                </a:solidFill>
                <a:latin typeface="Courier New" panose="02070309020205020404" charset="0"/>
                <a:ea typeface="楷体" panose="02010609060101010101" pitchFamily="49" charset="-122"/>
                <a:sym typeface="+mn-ea"/>
              </a:rPr>
              <a:t>DStream</a:t>
            </a:r>
            <a:r>
              <a:rPr lang="zh-CN" altLang="en-US" i="1" dirty="0">
                <a:solidFill>
                  <a:schemeClr val="tx1"/>
                </a:solidFill>
                <a:latin typeface="Courier New" panose="02070309020205020404" charset="0"/>
                <a:ea typeface="楷体" panose="02010609060101010101" pitchFamily="49" charset="-122"/>
                <a:sym typeface="+mn-ea"/>
              </a:rPr>
              <a:t>。其实，学过了</a:t>
            </a:r>
            <a:r>
              <a:rPr lang="en-US" altLang="zh-CN" i="1" dirty="0">
                <a:solidFill>
                  <a:schemeClr val="tx1"/>
                </a:solidFill>
                <a:latin typeface="Courier New" panose="02070309020205020404" charset="0"/>
                <a:ea typeface="楷体" panose="02010609060101010101" pitchFamily="49" charset="-122"/>
                <a:sym typeface="+mn-ea"/>
              </a:rPr>
              <a:t>Spark SQL</a:t>
            </a:r>
            <a:r>
              <a:rPr lang="zh-CN" altLang="en-US" i="1" dirty="0">
                <a:solidFill>
                  <a:schemeClr val="tx1"/>
                </a:solidFill>
                <a:latin typeface="Courier New" panose="02070309020205020404" charset="0"/>
                <a:ea typeface="楷体" panose="02010609060101010101" pitchFamily="49" charset="-122"/>
                <a:sym typeface="+mn-ea"/>
              </a:rPr>
              <a:t>之后，你理解这种封装就容易了。之前学习</a:t>
            </a:r>
            <a:r>
              <a:rPr lang="en-US" altLang="zh-CN" i="1" dirty="0">
                <a:solidFill>
                  <a:schemeClr val="tx1"/>
                </a:solidFill>
                <a:latin typeface="Courier New" panose="02070309020205020404" charset="0"/>
                <a:ea typeface="楷体" panose="02010609060101010101" pitchFamily="49" charset="-122"/>
                <a:sym typeface="+mn-ea"/>
              </a:rPr>
              <a:t>Spark SQL</a:t>
            </a:r>
            <a:r>
              <a:rPr lang="zh-CN" altLang="en-US" i="1" dirty="0">
                <a:solidFill>
                  <a:schemeClr val="tx1"/>
                </a:solidFill>
                <a:latin typeface="Courier New" panose="02070309020205020404" charset="0"/>
                <a:ea typeface="楷体" panose="02010609060101010101" pitchFamily="49" charset="-122"/>
                <a:sym typeface="+mn-ea"/>
              </a:rPr>
              <a:t>是不是也是发现，它针对数据查询这种应用，提供了一种基于</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之上的全新概念，</a:t>
            </a:r>
            <a:r>
              <a:rPr lang="en-US" altLang="zh-CN" i="1" dirty="0" err="1">
                <a:solidFill>
                  <a:schemeClr val="tx1"/>
                </a:solidFill>
                <a:latin typeface="Courier New" panose="02070309020205020404" charset="0"/>
                <a:ea typeface="楷体" panose="02010609060101010101" pitchFamily="49" charset="-122"/>
                <a:sym typeface="+mn-ea"/>
              </a:rPr>
              <a:t>DataFrame</a:t>
            </a:r>
            <a:r>
              <a:rPr lang="zh-CN" altLang="en-US" i="1" dirty="0">
                <a:solidFill>
                  <a:schemeClr val="tx1"/>
                </a:solidFill>
                <a:latin typeface="Courier New" panose="02070309020205020404" charset="0"/>
                <a:ea typeface="楷体" panose="02010609060101010101" pitchFamily="49" charset="-122"/>
                <a:sym typeface="+mn-ea"/>
              </a:rPr>
              <a:t>，但是，</a:t>
            </a:r>
            <a:r>
              <a:rPr lang="zh-CN" altLang="en-US" b="1" i="1" dirty="0">
                <a:solidFill>
                  <a:schemeClr val="tx1"/>
                </a:solidFill>
                <a:latin typeface="Courier New" panose="02070309020205020404" charset="0"/>
                <a:ea typeface="楷体" panose="02010609060101010101" pitchFamily="49" charset="-122"/>
                <a:sym typeface="+mn-ea"/>
              </a:rPr>
              <a:t>其底层还是基于</a:t>
            </a:r>
            <a:r>
              <a:rPr lang="en-US" altLang="zh-CN" b="1" i="1" dirty="0">
                <a:solidFill>
                  <a:schemeClr val="tx1"/>
                </a:solidFill>
                <a:latin typeface="Courier New" panose="02070309020205020404" charset="0"/>
                <a:ea typeface="楷体" panose="02010609060101010101" pitchFamily="49" charset="-122"/>
                <a:sym typeface="+mn-ea"/>
              </a:rPr>
              <a:t>RDD</a:t>
            </a:r>
            <a:r>
              <a:rPr lang="zh-CN" altLang="en-US" b="1" i="1" dirty="0">
                <a:solidFill>
                  <a:schemeClr val="tx1"/>
                </a:solidFill>
                <a:latin typeface="Courier New" panose="02070309020205020404" charset="0"/>
                <a:ea typeface="楷体" panose="02010609060101010101" pitchFamily="49" charset="-122"/>
                <a:sym typeface="+mn-ea"/>
              </a:rPr>
              <a:t>的</a:t>
            </a:r>
            <a:r>
              <a:rPr lang="zh-CN" altLang="en-US" i="1" dirty="0">
                <a:solidFill>
                  <a:schemeClr val="tx1"/>
                </a:solidFill>
                <a:latin typeface="Courier New" panose="02070309020205020404" charset="0"/>
                <a:ea typeface="楷体" panose="02010609060101010101" pitchFamily="49" charset="-122"/>
                <a:sym typeface="+mn-ea"/>
              </a:rPr>
              <a:t>。所以，</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是整个</a:t>
            </a:r>
            <a:r>
              <a:rPr lang="en-US" altLang="zh-CN" i="1" dirty="0">
                <a:solidFill>
                  <a:schemeClr val="tx1"/>
                </a:solidFill>
                <a:latin typeface="Courier New" panose="02070309020205020404" charset="0"/>
                <a:ea typeface="楷体" panose="02010609060101010101" pitchFamily="49" charset="-122"/>
                <a:sym typeface="+mn-ea"/>
              </a:rPr>
              <a:t>Spark</a:t>
            </a:r>
            <a:r>
              <a:rPr lang="zh-CN" altLang="en-US" i="1" dirty="0">
                <a:solidFill>
                  <a:schemeClr val="tx1"/>
                </a:solidFill>
                <a:latin typeface="Courier New" panose="02070309020205020404" charset="0"/>
                <a:ea typeface="楷体" panose="02010609060101010101" pitchFamily="49" charset="-122"/>
                <a:sym typeface="+mn-ea"/>
              </a:rPr>
              <a:t>技术生态中的</a:t>
            </a:r>
            <a:r>
              <a:rPr lang="zh-CN" altLang="en-US" i="1" dirty="0" smtClean="0">
                <a:solidFill>
                  <a:schemeClr val="tx1"/>
                </a:solidFill>
                <a:latin typeface="Courier New" panose="02070309020205020404" charset="0"/>
                <a:ea typeface="楷体" panose="02010609060101010101" pitchFamily="49" charset="-122"/>
                <a:sym typeface="+mn-ea"/>
              </a:rPr>
              <a:t>核心。</a:t>
            </a:r>
            <a:endParaRPr lang="zh-CN" altLang="en-US"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63905" y="1363345"/>
            <a:ext cx="5264785" cy="306705"/>
          </a:xfrm>
          <a:prstGeom prst="rect">
            <a:avLst/>
          </a:prstGeom>
          <a:noFill/>
        </p:spPr>
        <p:txBody>
          <a:bodyPr wrap="square" rtlCol="0">
            <a:spAutoFit/>
          </a:bodyPr>
          <a:p>
            <a:pPr marL="285750" indent="-285750">
              <a:buFont typeface="Wingdings" panose="05000000000000000000" charset="0"/>
              <a:buChar char="Ø"/>
            </a:pPr>
            <a:r>
              <a:rPr lang="zh-CN" altLang="en-US" sz="1400" b="1" i="1" dirty="0" smtClean="0">
                <a:latin typeface="Courier New" panose="02070309020205020404" charset="0"/>
                <a:ea typeface="楷体" panose="02010609060101010101" pitchFamily="49" charset="-122"/>
                <a:sym typeface="+mn-ea"/>
              </a:rPr>
              <a:t>大数据实时计算介绍（一）</a:t>
            </a:r>
            <a:endParaRPr lang="zh-CN" altLang="en-US"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7715" y="1613535"/>
            <a:ext cx="6617970" cy="1129665"/>
          </a:xfrm>
          <a:prstGeom prst="rect">
            <a:avLst/>
          </a:prstGeom>
          <a:noFill/>
        </p:spPr>
        <p:txBody>
          <a:bodyPr wrap="square" rtlCol="0">
            <a:spAutoFit/>
          </a:bodyPr>
          <a:p>
            <a:pPr algn="l">
              <a:lnSpc>
                <a:spcPct val="100000"/>
              </a:lnSpc>
              <a:buNone/>
            </a:pP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window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对每个滑动窗口的数据执行自定义的计算</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countByWindow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count</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reduceByWindow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reduce</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reduceByKeyAndWindow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reduceByKey</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countByValueAndWindow</a:t>
            </a:r>
            <a:r>
              <a:rPr lang="en-US" altLang="zh-CN" i="1" dirty="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对每个滑动窗口的数据执行</a:t>
            </a:r>
            <a:r>
              <a:rPr lang="en-US" altLang="zh-CN" i="1" dirty="0" err="1">
                <a:solidFill>
                  <a:schemeClr val="tx1"/>
                </a:solidFill>
                <a:latin typeface="Courier New" panose="02070309020205020404" charset="0"/>
                <a:ea typeface="楷体" panose="02010609060101010101" pitchFamily="49" charset="-122"/>
                <a:cs typeface="Courier New" panose="02070309020205020404" charset="0"/>
                <a:sym typeface="+mn-ea"/>
              </a:rPr>
              <a:t>countByValue</a:t>
            </a:r>
            <a:r>
              <a:rPr lang="zh-CN" altLang="en-US" i="1" dirty="0">
                <a:solidFill>
                  <a:schemeClr val="tx1"/>
                </a:solidFill>
                <a:latin typeface="Courier New" panose="02070309020205020404" charset="0"/>
                <a:ea typeface="楷体" panose="02010609060101010101" pitchFamily="49" charset="-122"/>
                <a:cs typeface="Courier New" panose="02070309020205020404" charset="0"/>
                <a:sym typeface="+mn-ea"/>
              </a:rPr>
              <a:t>操作</a:t>
            </a:r>
            <a:endParaRPr lang="zh-CN" altLang="en-US"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8" name="Rectangle 2"/>
          <p:cNvSpPr txBox="1">
            <a:spLocks noChangeArrowheads="1"/>
          </p:cNvSpPr>
          <p:nvPr/>
        </p:nvSpPr>
        <p:spPr bwMode="auto">
          <a:xfrm>
            <a:off x="815340" y="2705100"/>
            <a:ext cx="230695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buNone/>
            </a:pPr>
            <a:r>
              <a:rPr lang="zh-CN" altLang="en-US" sz="2000" b="1" i="1" dirty="0" smtClean="0">
                <a:solidFill>
                  <a:schemeClr val="tx1"/>
                </a:solidFill>
                <a:latin typeface="楷体" panose="02010609060101010101" pitchFamily="49" charset="-122"/>
                <a:ea typeface="楷体" panose="02010609060101010101" pitchFamily="49" charset="-122"/>
              </a:rPr>
              <a:t>注意事项：</a:t>
            </a:r>
            <a:endParaRPr lang="zh-CN" altLang="en-US" sz="2000" b="1" i="1" dirty="0" smtClean="0">
              <a:solidFill>
                <a:schemeClr val="tx1"/>
              </a:solidFill>
              <a:latin typeface="楷体" panose="02010609060101010101" pitchFamily="49" charset="-122"/>
              <a:ea typeface="楷体" panose="02010609060101010101" pitchFamily="49" charset="-122"/>
            </a:endParaRPr>
          </a:p>
        </p:txBody>
      </p:sp>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windows</a:t>
            </a:r>
            <a:r>
              <a:rPr lang="zh-CN" altLang="en-US" sz="2200" b="1" i="1" dirty="0">
                <a:solidFill>
                  <a:schemeClr val="bg1"/>
                </a:solidFill>
                <a:latin typeface="Courier New" panose="02070309020205020404" charset="0"/>
                <a:ea typeface="楷体" panose="02010609060101010101" pitchFamily="49" charset="-122"/>
                <a:sym typeface="+mn-ea"/>
              </a:rPr>
              <a:t>滑动窗口</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824230" y="1314450"/>
            <a:ext cx="4867275" cy="299085"/>
          </a:xfrm>
          <a:prstGeom prst="rect">
            <a:avLst/>
          </a:prstGeom>
          <a:noFill/>
        </p:spPr>
        <p:txBody>
          <a:bodyPr wrap="square" rtlCol="0">
            <a:spAutoFit/>
          </a:bodyPr>
          <a:p>
            <a:pPr marL="285750" indent="-285750">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DStream</a:t>
            </a:r>
            <a:r>
              <a:rPr lang="en-US" altLang="zh-CN" b="1" i="1" dirty="0" smtClean="0">
                <a:latin typeface="Courier New" panose="02070309020205020404" charset="0"/>
                <a:ea typeface="楷体" panose="02010609060101010101" pitchFamily="49" charset="-122"/>
                <a:sym typeface="+mn-ea"/>
              </a:rPr>
              <a:t> window </a:t>
            </a:r>
            <a:r>
              <a:rPr lang="zh-CN" altLang="en-US" b="1" i="1" dirty="0" smtClean="0">
                <a:latin typeface="Courier New" panose="02070309020205020404" charset="0"/>
                <a:ea typeface="楷体" panose="02010609060101010101" pitchFamily="49" charset="-122"/>
                <a:sym typeface="+mn-ea"/>
              </a:rPr>
              <a:t>滑动窗口功能</a:t>
            </a:r>
            <a:endParaRPr lang="zh-CN" altLang="en-US" b="1"/>
          </a:p>
        </p:txBody>
      </p:sp>
      <p:sp>
        <p:nvSpPr>
          <p:cNvPr id="7" name="文本框 6"/>
          <p:cNvSpPr txBox="1"/>
          <p:nvPr/>
        </p:nvSpPr>
        <p:spPr>
          <a:xfrm>
            <a:off x="805180" y="3114675"/>
            <a:ext cx="7886700" cy="1960880"/>
          </a:xfrm>
          <a:prstGeom prst="rect">
            <a:avLst/>
          </a:prstGeom>
          <a:noFill/>
        </p:spPr>
        <p:txBody>
          <a:bodyPr wrap="square" rtlCol="0">
            <a:spAutoFit/>
          </a:bodyPr>
          <a:p>
            <a:pPr algn="l">
              <a:lnSpc>
                <a:spcPct val="100000"/>
              </a:lnSpc>
              <a:buNone/>
            </a:pPr>
            <a:r>
              <a:rPr lang="en-US" altLang="zh-CN" i="1" dirty="0">
                <a:solidFill>
                  <a:schemeClr val="tx1"/>
                </a:solidFill>
                <a:latin typeface="Courier New" panose="02070309020205020404" charset="0"/>
                <a:ea typeface="楷体" panose="02010609060101010101" pitchFamily="49" charset="-122"/>
                <a:sym typeface="+mn-ea"/>
              </a:rPr>
              <a:t>   Spark Streaming</a:t>
            </a:r>
            <a:r>
              <a:rPr lang="zh-CN" altLang="en-US" i="1" dirty="0">
                <a:solidFill>
                  <a:schemeClr val="tx1"/>
                </a:solidFill>
                <a:latin typeface="Courier New" panose="02070309020205020404" charset="0"/>
                <a:ea typeface="楷体" panose="02010609060101010101" pitchFamily="49" charset="-122"/>
                <a:sym typeface="+mn-ea"/>
              </a:rPr>
              <a:t>也提供了窗口计算</a:t>
            </a:r>
            <a:r>
              <a:rPr lang="en-US" altLang="zh-CN" i="1" dirty="0">
                <a:solidFill>
                  <a:schemeClr val="tx1"/>
                </a:solidFill>
                <a:latin typeface="Courier New" panose="02070309020205020404" charset="0"/>
                <a:ea typeface="楷体" panose="02010609060101010101" pitchFamily="49" charset="-122"/>
                <a:sym typeface="+mn-ea"/>
              </a:rPr>
              <a:t>(window computations)</a:t>
            </a:r>
            <a:r>
              <a:rPr lang="zh-CN" altLang="en-US" i="1" dirty="0">
                <a:solidFill>
                  <a:schemeClr val="tx1"/>
                </a:solidFill>
                <a:latin typeface="Courier New" panose="02070309020205020404" charset="0"/>
                <a:ea typeface="楷体" panose="02010609060101010101" pitchFamily="49" charset="-122"/>
                <a:sym typeface="+mn-ea"/>
              </a:rPr>
              <a:t>的功能，允许我们每隔一段时间</a:t>
            </a:r>
            <a:r>
              <a:rPr lang="en-US" altLang="zh-CN" i="1" dirty="0">
                <a:solidFill>
                  <a:schemeClr val="tx1"/>
                </a:solidFill>
                <a:latin typeface="Courier New" panose="02070309020205020404" charset="0"/>
                <a:ea typeface="楷体" panose="02010609060101010101" pitchFamily="49" charset="-122"/>
                <a:sym typeface="+mn-ea"/>
              </a:rPr>
              <a:t>(sliding duration)</a:t>
            </a:r>
            <a:r>
              <a:rPr lang="zh-CN" altLang="en-US" i="1" dirty="0">
                <a:solidFill>
                  <a:schemeClr val="tx1"/>
                </a:solidFill>
                <a:latin typeface="Courier New" panose="02070309020205020404" charset="0"/>
                <a:ea typeface="楷体" panose="02010609060101010101" pitchFamily="49" charset="-122"/>
                <a:sym typeface="+mn-ea"/>
              </a:rPr>
              <a:t>对过去一个时间段内</a:t>
            </a:r>
            <a:r>
              <a:rPr lang="en-US" altLang="zh-CN" i="1" dirty="0">
                <a:solidFill>
                  <a:schemeClr val="tx1"/>
                </a:solidFill>
                <a:latin typeface="Courier New" panose="02070309020205020404" charset="0"/>
                <a:ea typeface="楷体" panose="02010609060101010101" pitchFamily="49" charset="-122"/>
                <a:sym typeface="+mn-ea"/>
              </a:rPr>
              <a:t>(window duration)</a:t>
            </a:r>
            <a:r>
              <a:rPr lang="zh-CN" altLang="en-US" i="1" dirty="0">
                <a:solidFill>
                  <a:schemeClr val="tx1"/>
                </a:solidFill>
                <a:latin typeface="Courier New" panose="02070309020205020404" charset="0"/>
                <a:ea typeface="楷体" panose="02010609060101010101" pitchFamily="49" charset="-122"/>
                <a:sym typeface="+mn-ea"/>
              </a:rPr>
              <a:t>的数据进行转换操作</a:t>
            </a:r>
            <a:r>
              <a:rPr lang="en-US" altLang="zh-CN" i="1" dirty="0">
                <a:solidFill>
                  <a:schemeClr val="tx1"/>
                </a:solidFill>
                <a:latin typeface="Courier New" panose="02070309020205020404" charset="0"/>
                <a:ea typeface="楷体" panose="02010609060101010101" pitchFamily="49" charset="-122"/>
                <a:sym typeface="+mn-ea"/>
              </a:rPr>
              <a:t>(</a:t>
            </a:r>
            <a:r>
              <a:rPr lang="en-US" altLang="zh-CN" i="1" dirty="0" err="1">
                <a:solidFill>
                  <a:schemeClr val="tx1"/>
                </a:solidFill>
                <a:latin typeface="Courier New" panose="02070309020205020404" charset="0"/>
                <a:ea typeface="楷体" panose="02010609060101010101" pitchFamily="49" charset="-122"/>
                <a:sym typeface="+mn-ea"/>
              </a:rPr>
              <a:t>tranformation</a:t>
            </a:r>
            <a:r>
              <a:rPr lang="en-US" altLang="zh-CN" i="1" dirty="0">
                <a:solidFill>
                  <a:schemeClr val="tx1"/>
                </a:solidFill>
                <a:latin typeface="Courier New" panose="02070309020205020404" charset="0"/>
                <a:ea typeface="楷体" panose="02010609060101010101" pitchFamily="49" charset="-122"/>
                <a:sym typeface="+mn-ea"/>
              </a:rPr>
              <a:t>).</a:t>
            </a:r>
            <a:endParaRPr lang="en-US" altLang="zh-CN"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sym typeface="+mn-ea"/>
              </a:rPr>
              <a:t>  slideDruation</a:t>
            </a:r>
            <a:r>
              <a:rPr lang="zh-CN" altLang="en-US" i="1" dirty="0">
                <a:solidFill>
                  <a:schemeClr val="tx1"/>
                </a:solidFill>
                <a:latin typeface="Courier New" panose="02070309020205020404" charset="0"/>
                <a:ea typeface="楷体" panose="02010609060101010101" pitchFamily="49" charset="-122"/>
                <a:sym typeface="+mn-ea"/>
              </a:rPr>
              <a:t>控制着窗口计算的频度，</a:t>
            </a:r>
            <a:r>
              <a:rPr lang="en-US" altLang="zh-CN" i="1" dirty="0" err="1">
                <a:solidFill>
                  <a:schemeClr val="tx1"/>
                </a:solidFill>
                <a:latin typeface="Courier New" panose="02070309020205020404" charset="0"/>
                <a:ea typeface="楷体" panose="02010609060101010101" pitchFamily="49" charset="-122"/>
                <a:sym typeface="+mn-ea"/>
              </a:rPr>
              <a:t>windowDuration</a:t>
            </a:r>
            <a:r>
              <a:rPr lang="zh-CN" altLang="en-US" i="1" dirty="0">
                <a:solidFill>
                  <a:schemeClr val="tx1"/>
                </a:solidFill>
                <a:latin typeface="Courier New" panose="02070309020205020404" charset="0"/>
                <a:ea typeface="楷体" panose="02010609060101010101" pitchFamily="49" charset="-122"/>
                <a:sym typeface="+mn-ea"/>
              </a:rPr>
              <a:t>控制着窗口计算的时间跨度。</a:t>
            </a:r>
            <a:r>
              <a:rPr lang="en-US" altLang="zh-CN" i="1" dirty="0" err="1">
                <a:solidFill>
                  <a:schemeClr val="tx1"/>
                </a:solidFill>
                <a:latin typeface="Courier New" panose="02070309020205020404" charset="0"/>
                <a:ea typeface="楷体" panose="02010609060101010101" pitchFamily="49" charset="-122"/>
                <a:sym typeface="+mn-ea"/>
              </a:rPr>
              <a:t>slideDruation</a:t>
            </a:r>
            <a:r>
              <a:rPr lang="zh-CN" altLang="en-US" i="1" dirty="0">
                <a:solidFill>
                  <a:schemeClr val="tx1"/>
                </a:solidFill>
                <a:latin typeface="Courier New" panose="02070309020205020404" charset="0"/>
                <a:ea typeface="楷体" panose="02010609060101010101" pitchFamily="49" charset="-122"/>
                <a:sym typeface="+mn-ea"/>
              </a:rPr>
              <a:t>和</a:t>
            </a:r>
            <a:r>
              <a:rPr lang="en-US" altLang="zh-CN" i="1" dirty="0" err="1">
                <a:solidFill>
                  <a:schemeClr val="tx1"/>
                </a:solidFill>
                <a:latin typeface="Courier New" panose="02070309020205020404" charset="0"/>
                <a:ea typeface="楷体" panose="02010609060101010101" pitchFamily="49" charset="-122"/>
                <a:sym typeface="+mn-ea"/>
              </a:rPr>
              <a:t>windowDuration</a:t>
            </a:r>
            <a:r>
              <a:rPr lang="zh-CN" altLang="en-US" i="1" dirty="0">
                <a:solidFill>
                  <a:schemeClr val="tx1"/>
                </a:solidFill>
                <a:latin typeface="Courier New" panose="02070309020205020404" charset="0"/>
                <a:ea typeface="楷体" panose="02010609060101010101" pitchFamily="49" charset="-122"/>
                <a:sym typeface="+mn-ea"/>
              </a:rPr>
              <a:t>都必须是</a:t>
            </a:r>
            <a:r>
              <a:rPr lang="en-US" altLang="zh-CN" i="1" dirty="0" err="1">
                <a:solidFill>
                  <a:schemeClr val="tx1"/>
                </a:solidFill>
                <a:latin typeface="Courier New" panose="02070309020205020404" charset="0"/>
                <a:ea typeface="楷体" panose="02010609060101010101" pitchFamily="49" charset="-122"/>
                <a:sym typeface="+mn-ea"/>
              </a:rPr>
              <a:t>batchInterval</a:t>
            </a:r>
            <a:r>
              <a:rPr lang="zh-CN" altLang="en-US" i="1" dirty="0">
                <a:solidFill>
                  <a:schemeClr val="tx1"/>
                </a:solidFill>
                <a:latin typeface="Courier New" panose="02070309020205020404" charset="0"/>
                <a:ea typeface="楷体" panose="02010609060101010101" pitchFamily="49" charset="-122"/>
                <a:sym typeface="+mn-ea"/>
              </a:rPr>
              <a:t>的整数倍。假想如下一种场景：</a:t>
            </a:r>
            <a:endParaRPr lang="zh-CN" altLang="en-US"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sym typeface="+mn-ea"/>
              </a:rPr>
              <a:t>windowDuration</a:t>
            </a:r>
            <a:r>
              <a:rPr lang="en-US" altLang="zh-CN" i="1" dirty="0">
                <a:solidFill>
                  <a:schemeClr val="tx1"/>
                </a:solidFill>
                <a:latin typeface="Courier New" panose="02070309020205020404" charset="0"/>
                <a:ea typeface="楷体" panose="02010609060101010101" pitchFamily="49" charset="-122"/>
                <a:sym typeface="+mn-ea"/>
              </a:rPr>
              <a:t>=3*</a:t>
            </a:r>
            <a:r>
              <a:rPr lang="en-US" altLang="zh-CN" i="1" dirty="0" err="1">
                <a:solidFill>
                  <a:schemeClr val="tx1"/>
                </a:solidFill>
                <a:latin typeface="Courier New" panose="02070309020205020404" charset="0"/>
                <a:ea typeface="楷体" panose="02010609060101010101" pitchFamily="49" charset="-122"/>
                <a:sym typeface="+mn-ea"/>
              </a:rPr>
              <a:t>batchInterval</a:t>
            </a:r>
            <a:r>
              <a:rPr lang="zh-CN" altLang="en-US" i="1" dirty="0">
                <a:solidFill>
                  <a:schemeClr val="tx1"/>
                </a:solidFill>
                <a:latin typeface="Courier New" panose="02070309020205020404" charset="0"/>
                <a:ea typeface="楷体" panose="02010609060101010101" pitchFamily="49" charset="-122"/>
                <a:sym typeface="+mn-ea"/>
              </a:rPr>
              <a:t>，</a:t>
            </a:r>
            <a:endParaRPr lang="zh-CN" altLang="en-US"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i="1" dirty="0" err="1">
                <a:solidFill>
                  <a:schemeClr val="tx1"/>
                </a:solidFill>
                <a:latin typeface="Courier New" panose="02070309020205020404" charset="0"/>
                <a:ea typeface="楷体" panose="02010609060101010101" pitchFamily="49" charset="-122"/>
                <a:sym typeface="+mn-ea"/>
              </a:rPr>
              <a:t>slideDuration</a:t>
            </a:r>
            <a:r>
              <a:rPr lang="en-US" altLang="zh-CN" i="1" dirty="0">
                <a:solidFill>
                  <a:schemeClr val="tx1"/>
                </a:solidFill>
                <a:latin typeface="Courier New" panose="02070309020205020404" charset="0"/>
                <a:ea typeface="楷体" panose="02010609060101010101" pitchFamily="49" charset="-122"/>
                <a:sym typeface="+mn-ea"/>
              </a:rPr>
              <a:t>=10*</a:t>
            </a:r>
            <a:r>
              <a:rPr lang="en-US" altLang="zh-CN" i="1" dirty="0" err="1">
                <a:solidFill>
                  <a:schemeClr val="tx1"/>
                </a:solidFill>
                <a:latin typeface="Courier New" panose="02070309020205020404" charset="0"/>
                <a:ea typeface="楷体" panose="02010609060101010101" pitchFamily="49" charset="-122"/>
                <a:sym typeface="+mn-ea"/>
              </a:rPr>
              <a:t>batchInterval</a:t>
            </a:r>
            <a:r>
              <a:rPr lang="en-US" altLang="zh-CN" i="1" dirty="0">
                <a:solidFill>
                  <a:schemeClr val="tx1"/>
                </a:solidFill>
                <a:latin typeface="Courier New" panose="02070309020205020404" charset="0"/>
                <a:ea typeface="楷体" panose="02010609060101010101" pitchFamily="49" charset="-122"/>
                <a:sym typeface="+mn-ea"/>
              </a:rPr>
              <a:t>,</a:t>
            </a:r>
            <a:endParaRPr lang="en-US" altLang="zh-CN" b="0" i="1"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i="1" dirty="0">
                <a:solidFill>
                  <a:schemeClr val="tx1"/>
                </a:solidFill>
                <a:latin typeface="Courier New" panose="02070309020205020404" charset="0"/>
                <a:ea typeface="楷体" panose="02010609060101010101" pitchFamily="49" charset="-122"/>
                <a:sym typeface="+mn-ea"/>
              </a:rPr>
              <a:t>  表示的含义是每个</a:t>
            </a:r>
            <a:r>
              <a:rPr lang="en-US" altLang="zh-CN" i="1" dirty="0">
                <a:solidFill>
                  <a:schemeClr val="tx1"/>
                </a:solidFill>
                <a:latin typeface="Courier New" panose="02070309020205020404" charset="0"/>
                <a:ea typeface="楷体" panose="02010609060101010101" pitchFamily="49" charset="-122"/>
                <a:sym typeface="+mn-ea"/>
              </a:rPr>
              <a:t>10</a:t>
            </a:r>
            <a:r>
              <a:rPr lang="zh-CN" altLang="en-US" i="1" dirty="0">
                <a:solidFill>
                  <a:schemeClr val="tx1"/>
                </a:solidFill>
                <a:latin typeface="Courier New" panose="02070309020205020404" charset="0"/>
                <a:ea typeface="楷体" panose="02010609060101010101" pitchFamily="49" charset="-122"/>
                <a:sym typeface="+mn-ea"/>
              </a:rPr>
              <a:t>个时间间隔对之前的</a:t>
            </a:r>
            <a:r>
              <a:rPr lang="en-US" altLang="zh-CN" i="1" dirty="0">
                <a:solidFill>
                  <a:schemeClr val="tx1"/>
                </a:solidFill>
                <a:latin typeface="Courier New" panose="02070309020205020404" charset="0"/>
                <a:ea typeface="楷体" panose="02010609060101010101" pitchFamily="49" charset="-122"/>
                <a:sym typeface="+mn-ea"/>
              </a:rPr>
              <a:t>3</a:t>
            </a:r>
            <a:r>
              <a:rPr lang="zh-CN" altLang="en-US" i="1" dirty="0">
                <a:solidFill>
                  <a:schemeClr val="tx1"/>
                </a:solidFill>
                <a:latin typeface="Courier New" panose="02070309020205020404" charset="0"/>
                <a:ea typeface="楷体" panose="02010609060101010101" pitchFamily="49" charset="-122"/>
                <a:sym typeface="+mn-ea"/>
              </a:rPr>
              <a:t>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进行统计计算，也意味着有</a:t>
            </a:r>
            <a:r>
              <a:rPr lang="en-US" altLang="zh-CN" i="1" dirty="0">
                <a:solidFill>
                  <a:schemeClr val="tx1"/>
                </a:solidFill>
                <a:latin typeface="Courier New" panose="02070309020205020404" charset="0"/>
                <a:ea typeface="楷体" panose="02010609060101010101" pitchFamily="49" charset="-122"/>
                <a:sym typeface="+mn-ea"/>
              </a:rPr>
              <a:t>7</a:t>
            </a:r>
            <a:r>
              <a:rPr lang="zh-CN" altLang="en-US" i="1" dirty="0">
                <a:solidFill>
                  <a:schemeClr val="tx1"/>
                </a:solidFill>
                <a:latin typeface="Courier New" panose="02070309020205020404" charset="0"/>
                <a:ea typeface="楷体" panose="02010609060101010101" pitchFamily="49" charset="-122"/>
                <a:sym typeface="+mn-ea"/>
              </a:rPr>
              <a:t>个</a:t>
            </a:r>
            <a:r>
              <a:rPr lang="en-US" altLang="zh-CN" i="1" dirty="0">
                <a:solidFill>
                  <a:schemeClr val="tx1"/>
                </a:solidFill>
                <a:latin typeface="Courier New" panose="02070309020205020404" charset="0"/>
                <a:ea typeface="楷体" panose="02010609060101010101" pitchFamily="49" charset="-122"/>
                <a:sym typeface="+mn-ea"/>
              </a:rPr>
              <a:t>RDD</a:t>
            </a:r>
            <a:r>
              <a:rPr lang="zh-CN" altLang="en-US" i="1" dirty="0">
                <a:solidFill>
                  <a:schemeClr val="tx1"/>
                </a:solidFill>
                <a:latin typeface="Courier New" panose="02070309020205020404" charset="0"/>
                <a:ea typeface="楷体" panose="02010609060101010101" pitchFamily="49" charset="-122"/>
                <a:sym typeface="+mn-ea"/>
              </a:rPr>
              <a:t>没在</a:t>
            </a:r>
            <a:r>
              <a:rPr lang="en-US" altLang="zh-CN" i="1" dirty="0">
                <a:solidFill>
                  <a:schemeClr val="tx1"/>
                </a:solidFill>
                <a:latin typeface="Courier New" panose="02070309020205020404" charset="0"/>
                <a:ea typeface="楷体" panose="02010609060101010101" pitchFamily="49" charset="-122"/>
                <a:sym typeface="+mn-ea"/>
              </a:rPr>
              <a:t>window</a:t>
            </a:r>
            <a:r>
              <a:rPr lang="zh-CN" altLang="en-US" i="1" dirty="0">
                <a:solidFill>
                  <a:schemeClr val="tx1"/>
                </a:solidFill>
                <a:latin typeface="Courier New" panose="02070309020205020404" charset="0"/>
                <a:ea typeface="楷体" panose="02010609060101010101" pitchFamily="49" charset="-122"/>
                <a:sym typeface="+mn-ea"/>
              </a:rPr>
              <a:t>窗口的统计范围内。</a:t>
            </a:r>
            <a:r>
              <a:rPr lang="en-US" altLang="zh-CN" i="1" dirty="0" err="1">
                <a:solidFill>
                  <a:schemeClr val="tx1"/>
                </a:solidFill>
                <a:latin typeface="Courier New" panose="02070309020205020404" charset="0"/>
                <a:ea typeface="楷体" panose="02010609060101010101" pitchFamily="49" charset="-122"/>
                <a:sym typeface="+mn-ea"/>
              </a:rPr>
              <a:t>slideDuration</a:t>
            </a:r>
            <a:r>
              <a:rPr lang="zh-CN" altLang="en-US" i="1" dirty="0">
                <a:solidFill>
                  <a:schemeClr val="tx1"/>
                </a:solidFill>
                <a:latin typeface="Courier New" panose="02070309020205020404" charset="0"/>
                <a:ea typeface="楷体" panose="02010609060101010101" pitchFamily="49" charset="-122"/>
                <a:sym typeface="+mn-ea"/>
              </a:rPr>
              <a:t>的默认值是</a:t>
            </a:r>
            <a:r>
              <a:rPr lang="en-US" altLang="zh-CN" i="1" dirty="0" err="1">
                <a:solidFill>
                  <a:schemeClr val="tx1"/>
                </a:solidFill>
                <a:latin typeface="Courier New" panose="02070309020205020404" charset="0"/>
                <a:ea typeface="楷体" panose="02010609060101010101" pitchFamily="49" charset="-122"/>
                <a:sym typeface="+mn-ea"/>
              </a:rPr>
              <a:t>batchInterval</a:t>
            </a:r>
            <a:endParaRPr lang="en-US" altLang="zh-CN" i="1" dirty="0" err="1">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DStream</a:t>
            </a:r>
            <a:r>
              <a:rPr lang="zh-CN" altLang="en-US" sz="2200" b="1" i="1" dirty="0">
                <a:solidFill>
                  <a:schemeClr val="bg1"/>
                </a:solidFill>
                <a:latin typeface="Courier New" panose="02070309020205020404" charset="0"/>
                <a:ea typeface="楷体" panose="02010609060101010101" pitchFamily="49" charset="-122"/>
                <a:sym typeface="+mn-ea"/>
              </a:rPr>
              <a:t>之间的合并实战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200150"/>
            <a:ext cx="8093710"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DStream</a:t>
            </a:r>
            <a:r>
              <a:rPr lang="en-US" altLang="zh-CN" b="1" i="1" dirty="0" smtClean="0">
                <a:latin typeface="Courier New" panose="02070309020205020404" charset="0"/>
                <a:ea typeface="楷体" panose="02010609060101010101" pitchFamily="49" charset="-122"/>
                <a:sym typeface="+mn-ea"/>
              </a:rPr>
              <a:t> </a:t>
            </a:r>
            <a:r>
              <a:rPr lang="en-US" altLang="zh-CN" b="1" i="1" dirty="0" err="1">
                <a:latin typeface="Courier New" panose="02070309020205020404" charset="0"/>
                <a:ea typeface="楷体" panose="02010609060101010101" pitchFamily="49" charset="-122"/>
                <a:sym typeface="+mn-ea"/>
              </a:rPr>
              <a:t>updateStateByKey</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
        <p:nvSpPr>
          <p:cNvPr id="2" name="文本框 1"/>
          <p:cNvSpPr txBox="1"/>
          <p:nvPr/>
        </p:nvSpPr>
        <p:spPr>
          <a:xfrm>
            <a:off x="516255" y="1552575"/>
            <a:ext cx="8428355" cy="341503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可以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解释</a:t>
            </a:r>
            <a:r>
              <a:rPr lang="en-US" altLang="zh-CN" sz="1200" i="1" dirty="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在有新的数据信息进入或更新时，可以让用户保持想要的任何状。使用这个功能需要完成两步：</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 </a:t>
            </a:r>
            <a:r>
              <a:rPr lang="zh-CN" altLang="en-US" sz="1200" i="1" dirty="0">
                <a:solidFill>
                  <a:schemeClr val="tx1"/>
                </a:solidFill>
                <a:latin typeface="Courier New" panose="02070309020205020404" charset="0"/>
                <a:ea typeface="楷体" panose="02010609060101010101" pitchFamily="49" charset="-122"/>
                <a:sym typeface="+mn-ea"/>
              </a:rPr>
              <a:t>定义状态：可以是任意数据类型</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 </a:t>
            </a:r>
            <a:r>
              <a:rPr lang="zh-CN" altLang="en-US" sz="1200" i="1" dirty="0">
                <a:solidFill>
                  <a:schemeClr val="tx1"/>
                </a:solidFill>
                <a:latin typeface="Courier New" panose="02070309020205020404" charset="0"/>
                <a:ea typeface="楷体" panose="02010609060101010101" pitchFamily="49" charset="-122"/>
                <a:sym typeface="+mn-ea"/>
              </a:rPr>
              <a:t>定义状态更新函数：用一个函数指定如何使用先前的状态，从输入流中的新值更新状态。</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对于有状态操作，要不断的把当前和历史的时间切片的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累加计算，随着时间的流失，计算的数据规模会变得越来越大</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a:solidFill>
                  <a:schemeClr val="tx1"/>
                </a:solidFill>
                <a:latin typeface="Courier New" panose="02070309020205020404" charset="0"/>
                <a:ea typeface="楷体" panose="02010609060101010101" pitchFamily="49" charset="-122"/>
                <a:sym typeface="+mn-ea"/>
              </a:rPr>
              <a:t>、要思考的是如果数据量很大的时候，或者对性能的要求极为苛刻的情况下，可以考虑将数据放在</a:t>
            </a:r>
            <a:r>
              <a:rPr lang="en-US" altLang="zh-CN" sz="1200" i="1" dirty="0" err="1">
                <a:solidFill>
                  <a:schemeClr val="tx1"/>
                </a:solidFill>
                <a:latin typeface="Courier New" panose="02070309020205020404" charset="0"/>
                <a:ea typeface="楷体" panose="02010609060101010101" pitchFamily="49" charset="-122"/>
                <a:sym typeface="+mn-ea"/>
              </a:rPr>
              <a:t>Redis</a:t>
            </a:r>
            <a:r>
              <a:rPr lang="zh-CN" altLang="en-US" sz="1200" i="1" dirty="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tachyon</a:t>
            </a:r>
            <a:r>
              <a:rPr lang="zh-CN" altLang="en-US" sz="1200" i="1" dirty="0" smtClean="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ignite</a:t>
            </a:r>
            <a:r>
              <a:rPr lang="zh-CN" altLang="en-US" sz="1200" i="1" dirty="0" smtClean="0">
                <a:solidFill>
                  <a:schemeClr val="tx1"/>
                </a:solidFill>
                <a:latin typeface="Courier New" panose="02070309020205020404" charset="0"/>
                <a:ea typeface="楷体" panose="02010609060101010101" pitchFamily="49" charset="-122"/>
                <a:sym typeface="+mn-ea"/>
              </a:rPr>
              <a:t>上</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4</a:t>
            </a:r>
            <a:r>
              <a:rPr lang="zh-CN" altLang="en-US" sz="1200" i="1" dirty="0" smtClean="0">
                <a:solidFill>
                  <a:schemeClr val="tx1"/>
                </a:solidFill>
                <a:latin typeface="Courier New" panose="02070309020205020404" charset="0"/>
                <a:ea typeface="楷体" panose="02010609060101010101" pitchFamily="49" charset="-122"/>
                <a:sym typeface="+mn-ea"/>
              </a:rPr>
              <a:t>、注意</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操作，要求必须开启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案例</a:t>
            </a:r>
            <a:r>
              <a:rPr lang="zh-CN" altLang="en-US" sz="1200" i="1" dirty="0" smtClean="0">
                <a:solidFill>
                  <a:schemeClr val="tx1"/>
                </a:solidFill>
                <a:latin typeface="Courier New" panose="02070309020205020404" charset="0"/>
                <a:ea typeface="楷体" panose="02010609060101010101" pitchFamily="49" charset="-122"/>
                <a:sym typeface="+mn-ea"/>
              </a:rPr>
              <a:t>：单词统计的一个案例</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err="1">
                <a:solidFill>
                  <a:schemeClr val="bg1"/>
                </a:solidFill>
                <a:latin typeface="Courier New" panose="02070309020205020404" charset="0"/>
                <a:ea typeface="楷体" panose="02010609060101010101" pitchFamily="49" charset="-122"/>
                <a:sym typeface="+mn-ea"/>
              </a:rPr>
              <a:t>DStream</a:t>
            </a:r>
            <a:r>
              <a:rPr lang="zh-CN" altLang="en-US" sz="2200" b="1" i="1" dirty="0">
                <a:solidFill>
                  <a:schemeClr val="bg1"/>
                </a:solidFill>
                <a:latin typeface="Courier New" panose="02070309020205020404" charset="0"/>
                <a:ea typeface="楷体" panose="02010609060101010101" pitchFamily="49" charset="-122"/>
                <a:sym typeface="+mn-ea"/>
              </a:rPr>
              <a:t>之间的合并实战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200150"/>
            <a:ext cx="8093710"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DStream</a:t>
            </a:r>
            <a:r>
              <a:rPr lang="en-US" altLang="zh-CN" b="1" i="1" dirty="0" smtClean="0">
                <a:latin typeface="Courier New" panose="02070309020205020404" charset="0"/>
                <a:ea typeface="楷体" panose="02010609060101010101" pitchFamily="49" charset="-122"/>
                <a:sym typeface="+mn-ea"/>
              </a:rPr>
              <a:t> </a:t>
            </a:r>
            <a:r>
              <a:rPr lang="en-US" altLang="zh-CN" b="1" i="1" dirty="0" err="1">
                <a:latin typeface="Courier New" panose="02070309020205020404" charset="0"/>
                <a:ea typeface="楷体" panose="02010609060101010101" pitchFamily="49" charset="-122"/>
                <a:sym typeface="+mn-ea"/>
              </a:rPr>
              <a:t>updateStateByKey</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
        <p:nvSpPr>
          <p:cNvPr id="2" name="文本框 1"/>
          <p:cNvSpPr txBox="1"/>
          <p:nvPr/>
        </p:nvSpPr>
        <p:spPr>
          <a:xfrm>
            <a:off x="516255" y="1552575"/>
            <a:ext cx="8428355" cy="341503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可以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解释</a:t>
            </a:r>
            <a:r>
              <a:rPr lang="en-US" altLang="zh-CN" sz="1200" i="1" dirty="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中的数据进行按</a:t>
            </a:r>
            <a:r>
              <a:rPr lang="en-US" altLang="zh-CN" sz="1200" i="1" dirty="0">
                <a:solidFill>
                  <a:schemeClr val="tx1"/>
                </a:solidFill>
                <a:latin typeface="Courier New" panose="02070309020205020404" charset="0"/>
                <a:ea typeface="楷体" panose="02010609060101010101" pitchFamily="49" charset="-122"/>
                <a:sym typeface="+mn-ea"/>
              </a:rPr>
              <a:t>key</a:t>
            </a:r>
            <a:r>
              <a:rPr lang="zh-CN" altLang="en-US" sz="1200" i="1" dirty="0">
                <a:solidFill>
                  <a:schemeClr val="tx1"/>
                </a:solidFill>
                <a:latin typeface="Courier New" panose="02070309020205020404" charset="0"/>
                <a:ea typeface="楷体" panose="02010609060101010101" pitchFamily="49" charset="-122"/>
                <a:sym typeface="+mn-ea"/>
              </a:rPr>
              <a:t>做</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操作，然后对各个批次的数据进行累加</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在有新的数据信息进入或更新时，可以让用户保持想要的任何状。使用这个功能需要完成两步：</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 </a:t>
            </a:r>
            <a:r>
              <a:rPr lang="zh-CN" altLang="en-US" sz="1200" i="1" dirty="0">
                <a:solidFill>
                  <a:schemeClr val="tx1"/>
                </a:solidFill>
                <a:latin typeface="Courier New" panose="02070309020205020404" charset="0"/>
                <a:ea typeface="楷体" panose="02010609060101010101" pitchFamily="49" charset="-122"/>
                <a:sym typeface="+mn-ea"/>
              </a:rPr>
              <a:t>定义状态：可以是任意数据类型</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 </a:t>
            </a:r>
            <a:r>
              <a:rPr lang="zh-CN" altLang="en-US" sz="1200" i="1" dirty="0">
                <a:solidFill>
                  <a:schemeClr val="tx1"/>
                </a:solidFill>
                <a:latin typeface="Courier New" panose="02070309020205020404" charset="0"/>
                <a:ea typeface="楷体" panose="02010609060101010101" pitchFamily="49" charset="-122"/>
                <a:sym typeface="+mn-ea"/>
              </a:rPr>
              <a:t>定义状态更新函数：用一个函数指定如何使用先前的状态，从输入流中的新值更新状态。</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对于有状态操作，要不断的把当前和历史的时间切片的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累加计算，随着时间的流失，计算的数据规模会变得越来越大</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a:solidFill>
                  <a:schemeClr val="tx1"/>
                </a:solidFill>
                <a:latin typeface="Courier New" panose="02070309020205020404" charset="0"/>
                <a:ea typeface="楷体" panose="02010609060101010101" pitchFamily="49" charset="-122"/>
                <a:sym typeface="+mn-ea"/>
              </a:rPr>
              <a:t>、要思考的是如果数据量很大的时候，或者对性能的要求极为苛刻的情况下，可以考虑将数据放在</a:t>
            </a:r>
            <a:r>
              <a:rPr lang="en-US" altLang="zh-CN" sz="1200" i="1" dirty="0" err="1">
                <a:solidFill>
                  <a:schemeClr val="tx1"/>
                </a:solidFill>
                <a:latin typeface="Courier New" panose="02070309020205020404" charset="0"/>
                <a:ea typeface="楷体" panose="02010609060101010101" pitchFamily="49" charset="-122"/>
                <a:sym typeface="+mn-ea"/>
              </a:rPr>
              <a:t>Redis</a:t>
            </a:r>
            <a:r>
              <a:rPr lang="zh-CN" altLang="en-US" sz="1200" i="1" dirty="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tachyon</a:t>
            </a:r>
            <a:r>
              <a:rPr lang="zh-CN" altLang="en-US" sz="1200" i="1" dirty="0" smtClean="0">
                <a:solidFill>
                  <a:schemeClr val="tx1"/>
                </a:solidFill>
                <a:latin typeface="Courier New" panose="02070309020205020404" charset="0"/>
                <a:ea typeface="楷体" panose="02010609060101010101" pitchFamily="49" charset="-122"/>
                <a:sym typeface="+mn-ea"/>
              </a:rPr>
              <a:t>或者</a:t>
            </a:r>
            <a:r>
              <a:rPr lang="en-US" altLang="zh-CN" sz="1200" i="1" dirty="0" smtClean="0">
                <a:solidFill>
                  <a:schemeClr val="tx1"/>
                </a:solidFill>
                <a:latin typeface="Courier New" panose="02070309020205020404" charset="0"/>
                <a:ea typeface="楷体" panose="02010609060101010101" pitchFamily="49" charset="-122"/>
                <a:sym typeface="+mn-ea"/>
              </a:rPr>
              <a:t>ignite</a:t>
            </a:r>
            <a:r>
              <a:rPr lang="zh-CN" altLang="en-US" sz="1200" i="1" dirty="0" smtClean="0">
                <a:solidFill>
                  <a:schemeClr val="tx1"/>
                </a:solidFill>
                <a:latin typeface="Courier New" panose="02070309020205020404" charset="0"/>
                <a:ea typeface="楷体" panose="02010609060101010101" pitchFamily="49" charset="-122"/>
                <a:sym typeface="+mn-ea"/>
              </a:rPr>
              <a:t>上</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4</a:t>
            </a:r>
            <a:r>
              <a:rPr lang="zh-CN" altLang="en-US" sz="1200" i="1" dirty="0" smtClean="0">
                <a:solidFill>
                  <a:schemeClr val="tx1"/>
                </a:solidFill>
                <a:latin typeface="Courier New" panose="02070309020205020404" charset="0"/>
                <a:ea typeface="楷体" panose="02010609060101010101" pitchFamily="49" charset="-122"/>
                <a:sym typeface="+mn-ea"/>
              </a:rPr>
              <a:t>、注意</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操作，要求必须开启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案例</a:t>
            </a:r>
            <a:r>
              <a:rPr lang="zh-CN" altLang="en-US" sz="1200" i="1" dirty="0" smtClean="0">
                <a:solidFill>
                  <a:schemeClr val="tx1"/>
                </a:solidFill>
                <a:latin typeface="Courier New" panose="02070309020205020404" charset="0"/>
                <a:ea typeface="楷体" panose="02010609060101010101" pitchFamily="49" charset="-122"/>
                <a:sym typeface="+mn-ea"/>
              </a:rPr>
              <a:t>：单词统计的一个案例</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34365" y="1409700"/>
            <a:ext cx="7875905" cy="313817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Spark</a:t>
            </a:r>
            <a:r>
              <a:rPr lang="zh-CN" altLang="en-US" sz="1200" i="1" dirty="0" smtClean="0">
                <a:solidFill>
                  <a:schemeClr val="tx1"/>
                </a:solidFill>
                <a:latin typeface="Courier New" panose="02070309020205020404" charset="0"/>
                <a:ea typeface="楷体" panose="02010609060101010101" pitchFamily="49" charset="-122"/>
                <a:sym typeface="+mn-ea"/>
              </a:rPr>
              <a:t>最</a:t>
            </a:r>
            <a:r>
              <a:rPr lang="zh-CN" altLang="en-US" sz="1200" i="1" dirty="0">
                <a:solidFill>
                  <a:schemeClr val="tx1"/>
                </a:solidFill>
                <a:latin typeface="Courier New" panose="02070309020205020404" charset="0"/>
                <a:ea typeface="楷体" panose="02010609060101010101" pitchFamily="49" charset="-122"/>
                <a:sym typeface="+mn-ea"/>
              </a:rPr>
              <a:t>强大的地方在于，可以与</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Spark SQL</a:t>
            </a:r>
            <a:r>
              <a:rPr lang="zh-CN" altLang="en-US" sz="1200" i="1" dirty="0">
                <a:solidFill>
                  <a:schemeClr val="tx1"/>
                </a:solidFill>
                <a:latin typeface="Courier New" panose="02070309020205020404" charset="0"/>
                <a:ea typeface="楷体" panose="02010609060101010101" pitchFamily="49" charset="-122"/>
                <a:sym typeface="+mn-ea"/>
              </a:rPr>
              <a:t>整合使用，之前已经通过</a:t>
            </a:r>
            <a:r>
              <a:rPr lang="en-US" altLang="zh-CN" sz="1200" i="1" dirty="0">
                <a:solidFill>
                  <a:schemeClr val="tx1"/>
                </a:solidFill>
                <a:latin typeface="Courier New" panose="02070309020205020404" charset="0"/>
                <a:ea typeface="楷体" panose="02010609060101010101" pitchFamily="49" charset="-122"/>
                <a:sym typeface="+mn-ea"/>
              </a:rPr>
              <a:t>transform</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foreachRDD</a:t>
            </a:r>
            <a:r>
              <a:rPr lang="zh-CN" altLang="en-US" sz="1200" i="1" dirty="0">
                <a:solidFill>
                  <a:schemeClr val="tx1"/>
                </a:solidFill>
                <a:latin typeface="Courier New" panose="02070309020205020404" charset="0"/>
                <a:ea typeface="楷体" panose="02010609060101010101" pitchFamily="49" charset="-122"/>
                <a:sym typeface="+mn-ea"/>
              </a:rPr>
              <a:t>等算子看到，如何将</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使用</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执行批处理操作。现在就来看看，如何将</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与</a:t>
            </a:r>
            <a:r>
              <a:rPr lang="en-US" altLang="zh-CN" sz="1200" i="1" dirty="0">
                <a:solidFill>
                  <a:schemeClr val="tx1"/>
                </a:solidFill>
                <a:latin typeface="Courier New" panose="02070309020205020404" charset="0"/>
                <a:ea typeface="楷体" panose="02010609060101010101" pitchFamily="49" charset="-122"/>
                <a:sym typeface="+mn-ea"/>
              </a:rPr>
              <a:t>Spark SQL</a:t>
            </a:r>
            <a:r>
              <a:rPr lang="zh-CN" altLang="en-US" sz="1200" i="1" dirty="0">
                <a:solidFill>
                  <a:schemeClr val="tx1"/>
                </a:solidFill>
                <a:latin typeface="Courier New" panose="02070309020205020404" charset="0"/>
                <a:ea typeface="楷体" panose="02010609060101010101" pitchFamily="49" charset="-122"/>
                <a:sym typeface="+mn-ea"/>
              </a:rPr>
              <a:t>结合起来使用。</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案例</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top3</a:t>
            </a:r>
            <a:r>
              <a:rPr lang="zh-CN" altLang="en-US" sz="1200" i="1" dirty="0" smtClean="0">
                <a:solidFill>
                  <a:schemeClr val="tx1"/>
                </a:solidFill>
                <a:latin typeface="Courier New" panose="02070309020205020404" charset="0"/>
                <a:ea typeface="楷体" panose="02010609060101010101" pitchFamily="49" charset="-122"/>
                <a:sym typeface="+mn-ea"/>
              </a:rPr>
              <a:t>的商品排序： 最新的</a:t>
            </a:r>
            <a:r>
              <a:rPr lang="en-US" altLang="zh-CN" sz="1200" i="1" dirty="0" smtClean="0">
                <a:solidFill>
                  <a:schemeClr val="tx1"/>
                </a:solidFill>
                <a:latin typeface="Courier New" panose="02070309020205020404" charset="0"/>
                <a:ea typeface="楷体" panose="02010609060101010101" pitchFamily="49" charset="-122"/>
                <a:sym typeface="+mn-ea"/>
              </a:rPr>
              <a:t>top3</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大家写一份</a:t>
            </a:r>
            <a:r>
              <a:rPr lang="en-US" altLang="zh-CN" sz="1200" i="1" dirty="0" smtClean="0">
                <a:solidFill>
                  <a:schemeClr val="tx1"/>
                </a:solidFill>
                <a:latin typeface="Courier New" panose="02070309020205020404" charset="0"/>
                <a:ea typeface="楷体" panose="02010609060101010101" pitchFamily="49" charset="-122"/>
                <a:sym typeface="+mn-ea"/>
              </a:rPr>
              <a:t>Scala</a:t>
            </a:r>
            <a:r>
              <a:rPr lang="zh-CN" altLang="en-US" sz="1200" i="1" smtClean="0">
                <a:solidFill>
                  <a:schemeClr val="tx1"/>
                </a:solidFill>
                <a:latin typeface="Courier New" panose="02070309020205020404" charset="0"/>
                <a:ea typeface="楷体" panose="02010609060101010101" pitchFamily="49" charset="-122"/>
                <a:sym typeface="+mn-ea"/>
              </a:rPr>
              <a:t>的</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001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002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003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004 mi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005 huawei moblie</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006 huawei moblie</a:t>
            </a:r>
            <a:endParaRPr lang="en-US" altLang="zh-CN" sz="12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914525"/>
            <a:ext cx="7875905" cy="286131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也可以让开发人员手动控制，将数据流中的数据持久化到内存中。对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调用</a:t>
            </a:r>
            <a:r>
              <a:rPr lang="en-US" altLang="zh-CN" sz="1200" i="1" dirty="0">
                <a:solidFill>
                  <a:schemeClr val="tx1"/>
                </a:solidFill>
                <a:latin typeface="Courier New" panose="02070309020205020404" charset="0"/>
                <a:ea typeface="楷体" panose="02010609060101010101" pitchFamily="49" charset="-122"/>
                <a:sym typeface="+mn-ea"/>
              </a:rPr>
              <a:t>persist()</a:t>
            </a:r>
            <a:r>
              <a:rPr lang="zh-CN" altLang="en-US" sz="1200" i="1" dirty="0">
                <a:solidFill>
                  <a:schemeClr val="tx1"/>
                </a:solidFill>
                <a:latin typeface="Courier New" panose="02070309020205020404" charset="0"/>
                <a:ea typeface="楷体" panose="02010609060101010101" pitchFamily="49" charset="-122"/>
                <a:sym typeface="+mn-ea"/>
              </a:rPr>
              <a:t>方法，就可以让</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自动将该数据流中的所有产生的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，都持久化到内存中。如果要对一个</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多次执行操作，那么，对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持久化是非常有用的。因为多次操作，可以共享使用内存中的一份缓存数据。</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、对于</a:t>
            </a:r>
            <a:r>
              <a:rPr lang="zh-CN" altLang="en-US" sz="1200" i="1" dirty="0">
                <a:solidFill>
                  <a:schemeClr val="tx1"/>
                </a:solidFill>
                <a:latin typeface="Courier New" panose="02070309020205020404" charset="0"/>
                <a:ea typeface="楷体" panose="02010609060101010101" pitchFamily="49" charset="-122"/>
                <a:sym typeface="+mn-ea"/>
              </a:rPr>
              <a:t>基于窗口的操作，比如</a:t>
            </a:r>
            <a:r>
              <a:rPr lang="en-US" altLang="zh-CN" sz="1200" i="1" dirty="0" err="1">
                <a:solidFill>
                  <a:schemeClr val="tx1"/>
                </a:solidFill>
                <a:latin typeface="Courier New" panose="02070309020205020404" charset="0"/>
                <a:ea typeface="楷体" panose="02010609060101010101" pitchFamily="49" charset="-122"/>
                <a:sym typeface="+mn-ea"/>
              </a:rPr>
              <a:t>reduceByWindow</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err="1">
                <a:solidFill>
                  <a:schemeClr val="tx1"/>
                </a:solidFill>
                <a:latin typeface="Courier New" panose="02070309020205020404" charset="0"/>
                <a:ea typeface="楷体" panose="02010609060101010101" pitchFamily="49" charset="-122"/>
                <a:sym typeface="+mn-ea"/>
              </a:rPr>
              <a:t>reduceByKeyAndWindow</a:t>
            </a:r>
            <a:r>
              <a:rPr lang="zh-CN" altLang="en-US" sz="1200" i="1" dirty="0">
                <a:solidFill>
                  <a:schemeClr val="tx1"/>
                </a:solidFill>
                <a:latin typeface="Courier New" panose="02070309020205020404" charset="0"/>
                <a:ea typeface="楷体" panose="02010609060101010101" pitchFamily="49" charset="-122"/>
                <a:sym typeface="+mn-ea"/>
              </a:rPr>
              <a:t>，以及基于状态的操作，比如</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，默认就隐式开启了持久化机制。即</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默认就会将上述操作产生的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中的数据，缓存到内存中，不需要开发人员手动调用</a:t>
            </a:r>
            <a:r>
              <a:rPr lang="en-US" altLang="zh-CN" sz="1200" i="1" dirty="0">
                <a:solidFill>
                  <a:schemeClr val="tx1"/>
                </a:solidFill>
                <a:latin typeface="Courier New" panose="02070309020205020404" charset="0"/>
                <a:ea typeface="楷体" panose="02010609060101010101" pitchFamily="49" charset="-122"/>
                <a:sym typeface="+mn-ea"/>
              </a:rPr>
              <a:t>persist()</a:t>
            </a:r>
            <a:r>
              <a:rPr lang="zh-CN" altLang="en-US" sz="1200" i="1" dirty="0">
                <a:solidFill>
                  <a:schemeClr val="tx1"/>
                </a:solidFill>
                <a:latin typeface="Courier New" panose="02070309020205020404" charset="0"/>
                <a:ea typeface="楷体" panose="02010609060101010101" pitchFamily="49" charset="-122"/>
                <a:sym typeface="+mn-ea"/>
              </a:rPr>
              <a:t>方法。</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smtClean="0">
                <a:solidFill>
                  <a:schemeClr val="tx1"/>
                </a:solidFill>
                <a:latin typeface="Courier New" panose="02070309020205020404" charset="0"/>
                <a:ea typeface="楷体" panose="02010609060101010101" pitchFamily="49" charset="-122"/>
                <a:sym typeface="+mn-ea"/>
              </a:rPr>
              <a:t>、对于</a:t>
            </a:r>
            <a:r>
              <a:rPr lang="zh-CN" altLang="en-US" sz="1200" i="1" dirty="0">
                <a:solidFill>
                  <a:schemeClr val="tx1"/>
                </a:solidFill>
                <a:latin typeface="Courier New" panose="02070309020205020404" charset="0"/>
                <a:ea typeface="楷体" panose="02010609060101010101" pitchFamily="49" charset="-122"/>
                <a:sym typeface="+mn-ea"/>
              </a:rPr>
              <a:t>通过网络接收数据的输入流，比如</a:t>
            </a:r>
            <a:r>
              <a:rPr lang="en-US" altLang="zh-CN" sz="1200" i="1" dirty="0">
                <a:solidFill>
                  <a:schemeClr val="tx1"/>
                </a:solidFill>
                <a:latin typeface="Courier New" panose="02070309020205020404" charset="0"/>
                <a:ea typeface="楷体" panose="02010609060101010101" pitchFamily="49" charset="-122"/>
                <a:sym typeface="+mn-ea"/>
              </a:rPr>
              <a:t>socket</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Kafka</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Flume</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ZMQ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AciveMQ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RabbitMQ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RocketMQ</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ES</a:t>
            </a:r>
            <a:r>
              <a:rPr lang="zh-CN" altLang="en-US" sz="1200" i="1" smtClean="0">
                <a:solidFill>
                  <a:schemeClr val="tx1"/>
                </a:solidFill>
                <a:latin typeface="Courier New" panose="02070309020205020404" charset="0"/>
                <a:ea typeface="楷体" panose="02010609060101010101" pitchFamily="49" charset="-122"/>
                <a:sym typeface="+mn-ea"/>
              </a:rPr>
              <a:t>等等等</a:t>
            </a:r>
            <a:r>
              <a:rPr lang="zh-CN" altLang="en-US" sz="1200" i="1" dirty="0">
                <a:solidFill>
                  <a:schemeClr val="tx1"/>
                </a:solidFill>
                <a:latin typeface="Courier New" panose="02070309020205020404" charset="0"/>
                <a:ea typeface="楷体" panose="02010609060101010101" pitchFamily="49" charset="-122"/>
                <a:sym typeface="+mn-ea"/>
              </a:rPr>
              <a:t>，默认的持久化级别，是将数据复制一份，以便于容错。相当于是，用的是类似</a:t>
            </a:r>
            <a:r>
              <a:rPr lang="en-US" altLang="zh-CN" sz="1200" i="1" dirty="0">
                <a:solidFill>
                  <a:schemeClr val="tx1"/>
                </a:solidFill>
                <a:latin typeface="Courier New" panose="02070309020205020404" charset="0"/>
                <a:ea typeface="楷体" panose="02010609060101010101" pitchFamily="49" charset="-122"/>
                <a:sym typeface="+mn-ea"/>
              </a:rPr>
              <a:t>MEMORY_ONLY_SER_2</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4</a:t>
            </a:r>
            <a:r>
              <a:rPr lang="zh-CN" altLang="en-US" sz="1200" i="1" dirty="0" smtClean="0">
                <a:solidFill>
                  <a:schemeClr val="tx1"/>
                </a:solidFill>
                <a:latin typeface="Courier New" panose="02070309020205020404" charset="0"/>
                <a:ea typeface="楷体" panose="02010609060101010101" pitchFamily="49" charset="-122"/>
                <a:sym typeface="+mn-ea"/>
              </a:rPr>
              <a:t>、与</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不同的是，默认的持久化级别，统一都是要序列化的。</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Cache</a:t>
            </a:r>
            <a:r>
              <a:rPr lang="zh-CN" altLang="en-US" b="1" i="1" dirty="0" smtClean="0">
                <a:latin typeface="Courier New" panose="02070309020205020404" charset="0"/>
                <a:ea typeface="楷体" panose="02010609060101010101" pitchFamily="49" charset="-122"/>
                <a:sym typeface="+mn-ea"/>
              </a:rPr>
              <a:t>与是持久化机制</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876425"/>
            <a:ext cx="7875905" cy="286131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、每</a:t>
            </a:r>
            <a:r>
              <a:rPr lang="zh-CN" altLang="en-US" sz="1200" i="1" dirty="0">
                <a:solidFill>
                  <a:schemeClr val="tx1"/>
                </a:solidFill>
                <a:latin typeface="Courier New" panose="02070309020205020404" charset="0"/>
                <a:ea typeface="楷体" panose="02010609060101010101" pitchFamily="49" charset="-122"/>
                <a:sym typeface="+mn-ea"/>
              </a:rPr>
              <a:t>一个</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应用，正常来说，都是要</a:t>
            </a:r>
            <a:r>
              <a:rPr lang="en-US" altLang="zh-CN" sz="1200" i="1" dirty="0">
                <a:solidFill>
                  <a:schemeClr val="tx1"/>
                </a:solidFill>
                <a:latin typeface="Courier New" panose="02070309020205020404" charset="0"/>
                <a:ea typeface="楷体" panose="02010609060101010101" pitchFamily="49" charset="-122"/>
                <a:sym typeface="+mn-ea"/>
              </a:rPr>
              <a:t>7*24</a:t>
            </a:r>
            <a:r>
              <a:rPr lang="zh-CN" altLang="en-US" sz="1200" i="1" dirty="0">
                <a:solidFill>
                  <a:schemeClr val="tx1"/>
                </a:solidFill>
                <a:latin typeface="Courier New" panose="02070309020205020404" charset="0"/>
                <a:ea typeface="楷体" panose="02010609060101010101" pitchFamily="49" charset="-122"/>
                <a:sym typeface="+mn-ea"/>
              </a:rPr>
              <a:t>小时运转的，这就是实时计算程序的特点。因为要持续不断的对数据进行计算。因此，对实时计算应用的要求，应该是必须要能够对与应用程序逻辑无关的失败，进行容错。</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、如果</a:t>
            </a:r>
            <a:r>
              <a:rPr lang="zh-CN" altLang="en-US" sz="1200" i="1" dirty="0">
                <a:solidFill>
                  <a:schemeClr val="tx1"/>
                </a:solidFill>
                <a:latin typeface="Courier New" panose="02070309020205020404" charset="0"/>
                <a:ea typeface="楷体" panose="02010609060101010101" pitchFamily="49" charset="-122"/>
                <a:sym typeface="+mn-ea"/>
              </a:rPr>
              <a:t>要实现这个目标，</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程序就必须将足够的信息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到容错的存储系统上，从而让它能够从失败中进行恢复。有两种数据需要被进行</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）元数据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将定义了流式计算逻辑的信息，保存到容错的存储系统上，比如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。当运行</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应用程序的</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进程所在节点失败时，该信息可以用于进行恢复。元数据信息包括了：</a:t>
            </a:r>
            <a:endParaRPr lang="zh-CN" altLang="en-US" sz="1200" b="0" i="1" dirty="0">
              <a:solidFill>
                <a:schemeClr val="tx1"/>
              </a:solidFill>
              <a:latin typeface="Courier New" panose="02070309020205020404" charset="0"/>
              <a:ea typeface="楷体" panose="02010609060101010101" pitchFamily="49" charset="-122"/>
            </a:endParaRPr>
          </a:p>
          <a:p>
            <a:pPr marL="0" indent="0"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smtClean="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配置信息</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创建</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应用程序的配置信息，比如</a:t>
            </a:r>
            <a:r>
              <a:rPr lang="en-US" altLang="zh-CN" sz="1200" i="1" dirty="0" err="1">
                <a:solidFill>
                  <a:schemeClr val="tx1"/>
                </a:solidFill>
                <a:latin typeface="Courier New" panose="02070309020205020404" charset="0"/>
                <a:ea typeface="楷体" panose="02010609060101010101" pitchFamily="49" charset="-122"/>
                <a:sym typeface="+mn-ea"/>
              </a:rPr>
              <a:t>SparkConf</a:t>
            </a:r>
            <a:r>
              <a:rPr lang="zh-CN" altLang="en-US" sz="1200" i="1" dirty="0">
                <a:solidFill>
                  <a:schemeClr val="tx1"/>
                </a:solidFill>
                <a:latin typeface="Courier New" panose="02070309020205020404" charset="0"/>
                <a:ea typeface="楷体" panose="02010609060101010101" pitchFamily="49" charset="-122"/>
                <a:sym typeface="+mn-ea"/>
              </a:rPr>
              <a:t>中的信息。</a:t>
            </a:r>
            <a:endParaRPr lang="zh-CN" altLang="en-US" sz="1200" b="0" i="1" dirty="0">
              <a:solidFill>
                <a:schemeClr val="tx1"/>
              </a:solidFill>
              <a:latin typeface="Courier New" panose="02070309020205020404" charset="0"/>
              <a:ea typeface="楷体" panose="02010609060101010101" pitchFamily="49" charset="-122"/>
            </a:endParaRPr>
          </a:p>
          <a:p>
            <a:pPr marL="0" indent="0"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smtClean="0">
                <a:solidFill>
                  <a:schemeClr val="tx1"/>
                </a:solidFill>
                <a:latin typeface="Courier New" panose="02070309020205020404" charset="0"/>
                <a:ea typeface="楷体" panose="02010609060101010101" pitchFamily="49" charset="-122"/>
                <a:sym typeface="+mn-ea"/>
              </a:rPr>
              <a:t> </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的操作信息</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定义了</a:t>
            </a:r>
            <a:r>
              <a:rPr lang="en-US" altLang="zh-CN" sz="1200" i="1" dirty="0">
                <a:solidFill>
                  <a:schemeClr val="tx1"/>
                </a:solidFill>
                <a:latin typeface="Courier New" panose="02070309020205020404" charset="0"/>
                <a:ea typeface="楷体" panose="02010609060101010101" pitchFamily="49" charset="-122"/>
                <a:sym typeface="+mn-ea"/>
              </a:rPr>
              <a:t>Spark Stream</a:t>
            </a:r>
            <a:r>
              <a:rPr lang="zh-CN" altLang="en-US" sz="1200" i="1" dirty="0">
                <a:solidFill>
                  <a:schemeClr val="tx1"/>
                </a:solidFill>
                <a:latin typeface="Courier New" panose="02070309020205020404" charset="0"/>
                <a:ea typeface="楷体" panose="02010609060101010101" pitchFamily="49" charset="-122"/>
                <a:sym typeface="+mn-ea"/>
              </a:rPr>
              <a:t>应用程序的计算逻辑的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操作信息。</a:t>
            </a:r>
            <a:endParaRPr lang="zh-CN" altLang="en-US" sz="1200" b="0" i="1" dirty="0">
              <a:solidFill>
                <a:schemeClr val="tx1"/>
              </a:solidFill>
              <a:latin typeface="Courier New" panose="02070309020205020404" charset="0"/>
              <a:ea typeface="楷体" panose="02010609060101010101" pitchFamily="49" charset="-122"/>
            </a:endParaRPr>
          </a:p>
          <a:p>
            <a:pPr marL="0" indent="0"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a:t>
            </a: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smtClean="0">
                <a:solidFill>
                  <a:schemeClr val="tx1"/>
                </a:solidFill>
                <a:latin typeface="Courier New" panose="02070309020205020404" charset="0"/>
                <a:ea typeface="楷体" panose="02010609060101010101" pitchFamily="49" charset="-122"/>
                <a:sym typeface="+mn-ea"/>
              </a:rPr>
              <a:t>未</a:t>
            </a:r>
            <a:r>
              <a:rPr lang="zh-CN" altLang="en-US" sz="1200" i="1" dirty="0">
                <a:solidFill>
                  <a:schemeClr val="tx1"/>
                </a:solidFill>
                <a:latin typeface="Courier New" panose="02070309020205020404" charset="0"/>
                <a:ea typeface="楷体" panose="02010609060101010101" pitchFamily="49" charset="-122"/>
                <a:sym typeface="+mn-ea"/>
              </a:rPr>
              <a:t>处理的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信息</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那些</a:t>
            </a:r>
            <a:r>
              <a:rPr lang="en-US" altLang="zh-CN" sz="1200" i="1" dirty="0">
                <a:solidFill>
                  <a:schemeClr val="tx1"/>
                </a:solidFill>
                <a:latin typeface="Courier New" panose="02070309020205020404" charset="0"/>
                <a:ea typeface="楷体" panose="02010609060101010101" pitchFamily="49" charset="-122"/>
                <a:sym typeface="+mn-ea"/>
              </a:rPr>
              <a:t>job</a:t>
            </a:r>
            <a:r>
              <a:rPr lang="zh-CN" altLang="en-US" sz="1200" i="1" dirty="0">
                <a:solidFill>
                  <a:schemeClr val="tx1"/>
                </a:solidFill>
                <a:latin typeface="Courier New" panose="02070309020205020404" charset="0"/>
                <a:ea typeface="楷体" panose="02010609060101010101" pitchFamily="49" charset="-122"/>
                <a:sym typeface="+mn-ea"/>
              </a:rPr>
              <a:t>正在排队，还没处理的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信息。</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基本知识（一）</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914525"/>
            <a:ext cx="7875905" cy="258445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将实时计算过程中产生的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的数据保存到可靠的存储系统中。</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对于一些将多个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的数据进行聚合的，有状态的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操作，这是非常有用的。在这种</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操作中，生成的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是依赖于之前的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的，这会导致随着时间的推移，</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的依赖链条变得越来越长。</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要避免由于依赖链条越来越长，导致的一起变得越来越长的失败恢复时间，有状态的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操作执行过程中间产生的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，会定期地被</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到可靠的存储系统上，比如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。从而削减</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的依赖链条，进而缩短失败恢复时，</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的恢复时间。</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   总结，</a:t>
            </a:r>
            <a:r>
              <a:rPr lang="zh-CN" altLang="en-US" sz="1200" i="1" dirty="0">
                <a:solidFill>
                  <a:schemeClr val="tx1"/>
                </a:solidFill>
                <a:latin typeface="Courier New" panose="02070309020205020404" charset="0"/>
                <a:ea typeface="楷体" panose="02010609060101010101" pitchFamily="49" charset="-122"/>
                <a:sym typeface="+mn-ea"/>
              </a:rPr>
              <a:t>元数据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主要是为了从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失败中进行恢复；而</a:t>
            </a:r>
            <a:r>
              <a:rPr lang="en-US" altLang="zh-CN" sz="1200" i="1" dirty="0">
                <a:solidFill>
                  <a:schemeClr val="tx1"/>
                </a:solidFill>
                <a:latin typeface="Courier New" panose="02070309020205020404" charset="0"/>
                <a:ea typeface="楷体" panose="02010609060101010101" pitchFamily="49" charset="-122"/>
                <a:sym typeface="+mn-ea"/>
              </a:rPr>
              <a:t>RDD checkpoint</a:t>
            </a:r>
            <a:r>
              <a:rPr lang="zh-CN" altLang="en-US" sz="1200" i="1" dirty="0">
                <a:solidFill>
                  <a:schemeClr val="tx1"/>
                </a:solidFill>
                <a:latin typeface="Courier New" panose="02070309020205020404" charset="0"/>
                <a:ea typeface="楷体" panose="02010609060101010101" pitchFamily="49" charset="-122"/>
                <a:sym typeface="+mn-ea"/>
              </a:rPr>
              <a:t>主要是为了，使用到有状态的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操作时，能够在其生产出的数据丢失时，进行快速的失败恢复。</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基本知识（二）</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722370" y="433070"/>
            <a:ext cx="533146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Streaming</a:t>
            </a:r>
            <a:r>
              <a:rPr lang="zh-CN" altLang="en-US" sz="2200" b="1" i="1" dirty="0">
                <a:solidFill>
                  <a:schemeClr val="bg1"/>
                </a:solidFill>
                <a:latin typeface="Courier New" panose="02070309020205020404" charset="0"/>
                <a:ea typeface="楷体" panose="02010609060101010101" pitchFamily="49" charset="-122"/>
                <a:sym typeface="+mn-ea"/>
              </a:rPr>
              <a:t>的缓存和</a:t>
            </a:r>
            <a:r>
              <a:rPr lang="en-US" altLang="zh-CN" sz="2200" b="1" i="1" dirty="0" err="1">
                <a:solidFill>
                  <a:schemeClr val="bg1"/>
                </a:solidFill>
                <a:latin typeface="Courier New" panose="02070309020205020404" charset="0"/>
                <a:ea typeface="楷体" panose="02010609060101010101" pitchFamily="49" charset="-122"/>
                <a:sym typeface="+mn-ea"/>
              </a:rPr>
              <a:t>CheckPoint</a:t>
            </a:r>
            <a:r>
              <a:rPr lang="zh-CN" altLang="en-US" sz="2200" b="1" i="1" dirty="0">
                <a:solidFill>
                  <a:schemeClr val="bg1"/>
                </a:solidFill>
                <a:latin typeface="Courier New" panose="02070309020205020404" charset="0"/>
                <a:ea typeface="楷体" panose="02010609060101010101" pitchFamily="49" charset="-122"/>
                <a:sym typeface="+mn-ea"/>
              </a:rPr>
              <a:t>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8980" y="1914525"/>
            <a:ext cx="7875905" cy="2030095"/>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、使用了有状态的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比如</a:t>
            </a:r>
            <a:r>
              <a:rPr lang="en-US" altLang="zh-CN" sz="1200" i="1" dirty="0" err="1">
                <a:solidFill>
                  <a:schemeClr val="tx1"/>
                </a:solidFill>
                <a:latin typeface="Courier New" panose="02070309020205020404" charset="0"/>
                <a:ea typeface="楷体" panose="02010609060101010101" pitchFamily="49" charset="-122"/>
                <a:sym typeface="+mn-ea"/>
              </a:rPr>
              <a:t>updateStateByKey</a:t>
            </a:r>
            <a:r>
              <a:rPr lang="zh-CN" altLang="en-US" sz="1200" i="1" dirty="0">
                <a:solidFill>
                  <a:schemeClr val="tx1"/>
                </a:solidFill>
                <a:latin typeface="Courier New" panose="02070309020205020404" charset="0"/>
                <a:ea typeface="楷体" panose="02010609060101010101" pitchFamily="49" charset="-122"/>
                <a:sym typeface="+mn-ea"/>
              </a:rPr>
              <a:t>，或者</a:t>
            </a:r>
            <a:r>
              <a:rPr lang="en-US" altLang="zh-CN" sz="1200" i="1" dirty="0" err="1">
                <a:solidFill>
                  <a:schemeClr val="tx1"/>
                </a:solidFill>
                <a:latin typeface="Courier New" panose="02070309020205020404" charset="0"/>
                <a:ea typeface="楷体" panose="02010609060101010101" pitchFamily="49" charset="-122"/>
                <a:sym typeface="+mn-ea"/>
              </a:rPr>
              <a:t>reduceByKeyAndWindow</a:t>
            </a:r>
            <a:r>
              <a:rPr lang="zh-CN" altLang="en-US" sz="1200" i="1" dirty="0">
                <a:solidFill>
                  <a:schemeClr val="tx1"/>
                </a:solidFill>
                <a:latin typeface="Courier New" panose="02070309020205020404" charset="0"/>
                <a:ea typeface="楷体" panose="02010609060101010101" pitchFamily="49" charset="-122"/>
                <a:sym typeface="+mn-ea"/>
              </a:rPr>
              <a:t>操作，被使用了，那么</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目录要求是必须提供的，也就是必须开启</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机制，从而进行周期性的</a:t>
            </a:r>
            <a:r>
              <a:rPr lang="en-US" altLang="zh-CN" sz="1200" i="1" dirty="0">
                <a:solidFill>
                  <a:schemeClr val="tx1"/>
                </a:solidFill>
                <a:latin typeface="Courier New" panose="02070309020205020404" charset="0"/>
                <a:ea typeface="楷体" panose="02010609060101010101" pitchFamily="49" charset="-122"/>
                <a:sym typeface="+mn-ea"/>
              </a:rPr>
              <a:t>RDD checkpoint</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、要保证可以从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失败中进行恢复</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元数据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需要启用，来进行这种情况的恢复。</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smtClean="0">
                <a:solidFill>
                  <a:schemeClr val="tx1"/>
                </a:solidFill>
                <a:latin typeface="Courier New" panose="02070309020205020404" charset="0"/>
                <a:ea typeface="楷体" panose="02010609060101010101" pitchFamily="49" charset="-122"/>
                <a:sym typeface="+mn-ea"/>
              </a:rPr>
              <a:t>、要</a:t>
            </a:r>
            <a:r>
              <a:rPr lang="zh-CN" altLang="en-US" sz="1200" i="1" dirty="0">
                <a:solidFill>
                  <a:schemeClr val="tx1"/>
                </a:solidFill>
                <a:latin typeface="Courier New" panose="02070309020205020404" charset="0"/>
                <a:ea typeface="楷体" panose="02010609060101010101" pitchFamily="49" charset="-122"/>
                <a:sym typeface="+mn-ea"/>
              </a:rPr>
              <a:t>注意的是，并不是说，所有的</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应用程序，都要启用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机制，如果即不强制要求从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失败中自动进行恢复，又没使用有状态的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操作，那么就不需要启用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。事实上，这么做反而是有助于提升性能的。</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启动</a:t>
            </a: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（一）</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876425"/>
            <a:ext cx="7875905" cy="2861310"/>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1</a:t>
            </a:r>
            <a:r>
              <a:rPr lang="zh-CN" altLang="en-US" sz="1200" i="1" dirty="0">
                <a:solidFill>
                  <a:schemeClr val="tx1"/>
                </a:solidFill>
                <a:latin typeface="Courier New" panose="02070309020205020404" charset="0"/>
                <a:ea typeface="楷体" panose="02010609060101010101" pitchFamily="49" charset="-122"/>
                <a:sym typeface="+mn-ea"/>
              </a:rPr>
              <a:t>、对于有状态的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机制，定期将其生产的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数据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，是比较简单的。</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可以通过配置一个容错的、可靠的文件系统（比如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）的目录，来启用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数据就会写入该目录。使用</a:t>
            </a:r>
            <a:r>
              <a:rPr lang="en-US" altLang="zh-CN" sz="1200" i="1" dirty="0" err="1">
                <a:solidFill>
                  <a:schemeClr val="tx1"/>
                </a:solidFill>
                <a:latin typeface="Courier New" panose="02070309020205020404" charset="0"/>
                <a:ea typeface="楷体" panose="02010609060101010101" pitchFamily="49" charset="-122"/>
                <a:sym typeface="+mn-ea"/>
              </a:rPr>
              <a:t>StreamingContext</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方法即可。然后，你就可以放心使用有状态的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a:solidFill>
                  <a:schemeClr val="tx1"/>
                </a:solidFill>
                <a:latin typeface="Courier New" panose="02070309020205020404" charset="0"/>
                <a:ea typeface="楷体" panose="02010609060101010101" pitchFamily="49" charset="-122"/>
                <a:sym typeface="+mn-ea"/>
              </a:rPr>
              <a:t>操作了。</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2</a:t>
            </a:r>
            <a:r>
              <a:rPr lang="zh-CN" altLang="en-US" sz="1200" i="1" dirty="0">
                <a:solidFill>
                  <a:schemeClr val="tx1"/>
                </a:solidFill>
                <a:latin typeface="Courier New" panose="02070309020205020404" charset="0"/>
                <a:ea typeface="楷体" panose="02010609060101010101" pitchFamily="49" charset="-122"/>
                <a:sym typeface="+mn-ea"/>
              </a:rPr>
              <a:t>、如果为了要从</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失败中进行恢复，那么启用</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机制，是比较复杂的。需要改写</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应用程序。</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   当应用程序第一次启动的时候，需要创建一个新的</a:t>
            </a:r>
            <a:r>
              <a:rPr lang="en-US" altLang="zh-CN" sz="1200" i="1" dirty="0" err="1">
                <a:solidFill>
                  <a:schemeClr val="tx1"/>
                </a:solidFill>
                <a:latin typeface="Courier New" panose="02070309020205020404" charset="0"/>
                <a:ea typeface="楷体" panose="02010609060101010101" pitchFamily="49" charset="-122"/>
                <a:sym typeface="+mn-ea"/>
              </a:rPr>
              <a:t>StreamingContext</a:t>
            </a:r>
            <a:r>
              <a:rPr lang="zh-CN" altLang="en-US" sz="1200" i="1" dirty="0">
                <a:solidFill>
                  <a:schemeClr val="tx1"/>
                </a:solidFill>
                <a:latin typeface="Courier New" panose="02070309020205020404" charset="0"/>
                <a:ea typeface="楷体" panose="02010609060101010101" pitchFamily="49" charset="-122"/>
                <a:sym typeface="+mn-ea"/>
              </a:rPr>
              <a:t>，并且调用其</a:t>
            </a:r>
            <a:r>
              <a:rPr lang="en-US" altLang="zh-CN" sz="1200" i="1" dirty="0">
                <a:solidFill>
                  <a:schemeClr val="tx1"/>
                </a:solidFill>
                <a:latin typeface="Courier New" panose="02070309020205020404" charset="0"/>
                <a:ea typeface="楷体" panose="02010609060101010101" pitchFamily="49" charset="-122"/>
                <a:sym typeface="+mn-ea"/>
              </a:rPr>
              <a:t>start()</a:t>
            </a:r>
            <a:r>
              <a:rPr lang="zh-CN" altLang="en-US" sz="1200" i="1" dirty="0">
                <a:solidFill>
                  <a:schemeClr val="tx1"/>
                </a:solidFill>
                <a:latin typeface="Courier New" panose="02070309020205020404" charset="0"/>
                <a:ea typeface="楷体" panose="02010609060101010101" pitchFamily="49" charset="-122"/>
                <a:sym typeface="+mn-ea"/>
              </a:rPr>
              <a:t>方法，进行启动。当</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从失败中恢复过来时，需要从</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目录中记录的元数据中，恢复出来一个</a:t>
            </a:r>
            <a:r>
              <a:rPr lang="en-US" altLang="zh-CN" sz="1200" i="1" dirty="0" err="1">
                <a:solidFill>
                  <a:schemeClr val="tx1"/>
                </a:solidFill>
                <a:latin typeface="Courier New" panose="02070309020205020404" charset="0"/>
                <a:ea typeface="楷体" panose="02010609060101010101" pitchFamily="49" charset="-122"/>
                <a:sym typeface="+mn-ea"/>
              </a:rPr>
              <a:t>StreamingContext</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启动</a:t>
            </a:r>
            <a:r>
              <a:rPr lang="en-US" altLang="zh-CN" b="1" i="1" dirty="0" err="1" smtClean="0">
                <a:latin typeface="Courier New" panose="02070309020205020404" charset="0"/>
                <a:ea typeface="楷体" panose="02010609060101010101" pitchFamily="49" charset="-122"/>
                <a:sym typeface="+mn-ea"/>
              </a:rPr>
              <a:t>CheckPoint</a:t>
            </a:r>
            <a:r>
              <a:rPr lang="zh-CN" altLang="en-US" b="1" i="1" dirty="0" smtClean="0">
                <a:latin typeface="Courier New" panose="02070309020205020404" charset="0"/>
                <a:ea typeface="楷体" panose="02010609060101010101" pitchFamily="49" charset="-122"/>
                <a:sym typeface="+mn-ea"/>
              </a:rPr>
              <a:t>（二）</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4871085" y="1704975"/>
            <a:ext cx="4083685" cy="3138170"/>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a:t>
            </a:r>
            <a:r>
              <a:rPr lang="zh-CN" altLang="en-US" sz="1200" i="1" dirty="0">
                <a:solidFill>
                  <a:schemeClr val="tx1"/>
                </a:solidFill>
                <a:latin typeface="Courier New" panose="02070309020205020404" charset="0"/>
                <a:ea typeface="楷体" panose="02010609060101010101" pitchFamily="49" charset="-122"/>
                <a:sym typeface="+mn-ea"/>
              </a:rPr>
              <a:t>由于流计算系统是长期运行、且不断有数据流入，因此其</a:t>
            </a:r>
            <a:r>
              <a:rPr lang="en-US" altLang="zh-CN" sz="1200" i="1" dirty="0">
                <a:solidFill>
                  <a:schemeClr val="tx1"/>
                </a:solidFill>
                <a:latin typeface="Courier New" panose="02070309020205020404" charset="0"/>
                <a:ea typeface="楷体" panose="02010609060101010101" pitchFamily="49" charset="-122"/>
                <a:sym typeface="+mn-ea"/>
              </a:rPr>
              <a:t>Spark</a:t>
            </a:r>
            <a:r>
              <a:rPr lang="zh-CN" altLang="en-US" sz="1200" i="1" dirty="0">
                <a:solidFill>
                  <a:schemeClr val="tx1"/>
                </a:solidFill>
                <a:latin typeface="Courier New" panose="02070309020205020404" charset="0"/>
                <a:ea typeface="楷体" panose="02010609060101010101" pitchFamily="49" charset="-122"/>
                <a:sym typeface="+mn-ea"/>
              </a:rPr>
              <a:t>守护进程（</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）的可靠性至关重要，它决定了</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程序能否一直正确地运行下去</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Driver</a:t>
            </a:r>
            <a:r>
              <a:rPr lang="zh-CN" altLang="en-US" sz="1200" i="1" dirty="0">
                <a:solidFill>
                  <a:schemeClr val="tx1"/>
                </a:solidFill>
                <a:latin typeface="Courier New" panose="02070309020205020404" charset="0"/>
                <a:ea typeface="楷体" panose="02010609060101010101" pitchFamily="49" charset="-122"/>
                <a:sym typeface="+mn-ea"/>
              </a:rPr>
              <a:t>实现</a:t>
            </a:r>
            <a:r>
              <a:rPr lang="en-US" altLang="zh-CN" sz="1200" i="1" dirty="0">
                <a:solidFill>
                  <a:schemeClr val="tx1"/>
                </a:solidFill>
                <a:latin typeface="Courier New" panose="02070309020205020404" charset="0"/>
                <a:ea typeface="楷体" panose="02010609060101010101" pitchFamily="49" charset="-122"/>
                <a:sym typeface="+mn-ea"/>
              </a:rPr>
              <a:t>HA</a:t>
            </a:r>
            <a:r>
              <a:rPr lang="zh-CN" altLang="en-US" sz="1200" i="1" dirty="0">
                <a:solidFill>
                  <a:schemeClr val="tx1"/>
                </a:solidFill>
                <a:latin typeface="Courier New" panose="02070309020205020404" charset="0"/>
                <a:ea typeface="楷体" panose="02010609060101010101" pitchFamily="49" charset="-122"/>
                <a:sym typeface="+mn-ea"/>
              </a:rPr>
              <a:t>的解决方案就是将元数据持久化，以便重启后的状态恢复。如图一所示，</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持久化的元数据包括</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Block</a:t>
            </a:r>
            <a:r>
              <a:rPr lang="zh-CN" altLang="en-US" sz="1200" i="1" dirty="0">
                <a:solidFill>
                  <a:schemeClr val="tx1"/>
                </a:solidFill>
                <a:latin typeface="Courier New" panose="02070309020205020404" charset="0"/>
                <a:ea typeface="楷体" panose="02010609060101010101" pitchFamily="49" charset="-122"/>
                <a:sym typeface="+mn-ea"/>
              </a:rPr>
              <a:t>元数据（图</a:t>
            </a: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中的绿色箭头）：</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从网络上接收到的数据，组装成</a:t>
            </a:r>
            <a:r>
              <a:rPr lang="en-US" altLang="zh-CN" sz="1200" i="1" dirty="0">
                <a:solidFill>
                  <a:schemeClr val="tx1"/>
                </a:solidFill>
                <a:latin typeface="Courier New" panose="02070309020205020404" charset="0"/>
                <a:ea typeface="楷体" panose="02010609060101010101" pitchFamily="49" charset="-122"/>
                <a:sym typeface="+mn-ea"/>
              </a:rPr>
              <a:t>Block</a:t>
            </a:r>
            <a:r>
              <a:rPr lang="zh-CN" altLang="en-US" sz="1200" i="1" dirty="0">
                <a:solidFill>
                  <a:schemeClr val="tx1"/>
                </a:solidFill>
                <a:latin typeface="Courier New" panose="02070309020205020404" charset="0"/>
                <a:ea typeface="楷体" panose="02010609060101010101" pitchFamily="49" charset="-122"/>
                <a:sym typeface="+mn-ea"/>
              </a:rPr>
              <a:t>后产生的</a:t>
            </a:r>
            <a:r>
              <a:rPr lang="en-US" altLang="zh-CN" sz="1200" i="1" dirty="0">
                <a:solidFill>
                  <a:schemeClr val="tx1"/>
                </a:solidFill>
                <a:latin typeface="Courier New" panose="02070309020205020404" charset="0"/>
                <a:ea typeface="楷体" panose="02010609060101010101" pitchFamily="49" charset="-122"/>
                <a:sym typeface="+mn-ea"/>
              </a:rPr>
              <a:t>Block</a:t>
            </a:r>
            <a:r>
              <a:rPr lang="zh-CN" altLang="en-US" sz="1200" i="1" dirty="0">
                <a:solidFill>
                  <a:schemeClr val="tx1"/>
                </a:solidFill>
                <a:latin typeface="Courier New" panose="02070309020205020404" charset="0"/>
                <a:ea typeface="楷体" panose="02010609060101010101" pitchFamily="49" charset="-122"/>
                <a:sym typeface="+mn-ea"/>
              </a:rPr>
              <a:t>元数据</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数据（图</a:t>
            </a: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中的橙色箭头）：包括配置项、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操作、未完成的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状态、和生成的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数据等；</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Streaming Driver HA</a:t>
            </a:r>
            <a:r>
              <a:rPr lang="zh-CN" altLang="en-US" b="1" i="1" dirty="0" smtClean="0">
                <a:latin typeface="Courier New" panose="02070309020205020404" charset="0"/>
                <a:ea typeface="楷体" panose="02010609060101010101" pitchFamily="49" charset="-122"/>
                <a:sym typeface="+mn-ea"/>
              </a:rPr>
              <a:t>原理</a:t>
            </a:r>
            <a:endParaRPr lang="zh-CN" altLang="en-US" b="1"/>
          </a:p>
        </p:txBody>
      </p:sp>
      <p:pic>
        <p:nvPicPr>
          <p:cNvPr id="5" name="图片 4"/>
          <p:cNvPicPr>
            <a:picLocks noChangeAspect="1"/>
          </p:cNvPicPr>
          <p:nvPr/>
        </p:nvPicPr>
        <p:blipFill>
          <a:blip r:embed="rId2"/>
          <a:stretch>
            <a:fillRect/>
          </a:stretch>
        </p:blipFill>
        <p:spPr>
          <a:xfrm>
            <a:off x="-8890" y="2072005"/>
            <a:ext cx="4927600" cy="2870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sz="2200" b="1" dirty="0" smtClean="0">
              <a:solidFill>
                <a:srgbClr val="FFFFFF"/>
              </a:solidFill>
            </a:endParaRPr>
          </a:p>
        </p:txBody>
      </p:sp>
      <p:sp>
        <p:nvSpPr>
          <p:cNvPr id="61443" name="文本占位符 61442"/>
          <p:cNvSpPr>
            <a:spLocks noGrp="1"/>
          </p:cNvSpPr>
          <p:nvPr>
            <p:ph type="body" idx="1"/>
          </p:nvPr>
        </p:nvSpPr>
        <p:spPr>
          <a:xfrm>
            <a:off x="721995" y="1814195"/>
            <a:ext cx="7494905" cy="2865120"/>
          </a:xfrm>
        </p:spPr>
        <p:txBody>
          <a:bodyPr>
            <a:normAutofit fontScale="70000"/>
          </a:bodyPr>
          <a:p>
            <a:pPr algn="l">
              <a:lnSpc>
                <a:spcPct val="150000"/>
              </a:lnSpc>
              <a:buNone/>
            </a:pPr>
            <a:r>
              <a:rPr lang="en-US" altLang="zh-CN" sz="1600" i="1" dirty="0">
                <a:solidFill>
                  <a:schemeClr val="tx1"/>
                </a:solidFill>
                <a:latin typeface="Courier New" panose="02070309020205020404" charset="0"/>
                <a:ea typeface="楷体" panose="02010609060101010101" pitchFamily="49" charset="-122"/>
                <a:sym typeface="+mn-ea"/>
              </a:rPr>
              <a:t>   </a:t>
            </a:r>
            <a:r>
              <a:rPr lang="zh-CN" altLang="en-US" sz="1600" i="1" dirty="0">
                <a:solidFill>
                  <a:schemeClr val="tx1"/>
                </a:solidFill>
                <a:latin typeface="Courier New" panose="02070309020205020404" charset="0"/>
                <a:ea typeface="楷体" panose="02010609060101010101" pitchFamily="49" charset="-122"/>
                <a:sym typeface="+mn-ea"/>
              </a:rPr>
              <a:t>正如市面上存在众多可用的流处理引擎，人们经常询问我们</a:t>
            </a:r>
            <a:r>
              <a:rPr lang="en-US" altLang="zh-CN" sz="1600" i="1" dirty="0">
                <a:solidFill>
                  <a:schemeClr val="tx1"/>
                </a:solidFill>
                <a:latin typeface="Courier New" panose="02070309020205020404" charset="0"/>
                <a:ea typeface="楷体" panose="02010609060101010101" pitchFamily="49" charset="-122"/>
                <a:sym typeface="+mn-ea"/>
              </a:rPr>
              <a:t>Spark Streaming</a:t>
            </a:r>
            <a:r>
              <a:rPr lang="zh-CN" altLang="en-US" sz="1600" i="1" dirty="0">
                <a:solidFill>
                  <a:schemeClr val="tx1"/>
                </a:solidFill>
                <a:latin typeface="Courier New" panose="02070309020205020404" charset="0"/>
                <a:ea typeface="楷体" panose="02010609060101010101" pitchFamily="49" charset="-122"/>
                <a:sym typeface="+mn-ea"/>
              </a:rPr>
              <a:t>有何独特的优势？那么首先要说的就是</a:t>
            </a:r>
            <a:r>
              <a:rPr lang="en-US" altLang="zh-CN" sz="1600" i="1" dirty="0">
                <a:solidFill>
                  <a:schemeClr val="tx1"/>
                </a:solidFill>
                <a:latin typeface="Courier New" panose="02070309020205020404" charset="0"/>
                <a:ea typeface="楷体" panose="02010609060101010101" pitchFamily="49" charset="-122"/>
                <a:sym typeface="+mn-ea"/>
              </a:rPr>
              <a:t>Apache Spark</a:t>
            </a:r>
            <a:r>
              <a:rPr lang="zh-CN" altLang="en-US" sz="1600" i="1" dirty="0">
                <a:solidFill>
                  <a:schemeClr val="tx1"/>
                </a:solidFill>
                <a:latin typeface="Courier New" panose="02070309020205020404" charset="0"/>
                <a:ea typeface="楷体" panose="02010609060101010101" pitchFamily="49" charset="-122"/>
                <a:sym typeface="+mn-ea"/>
              </a:rPr>
              <a:t>在批处理以及流处理上提供了原生支持。这与别的系统不同之处在于其他系统的处理引擎要么只专注于流处理，要么只负责批处理且仅提供需要外部实现的流处理</a:t>
            </a:r>
            <a:r>
              <a:rPr lang="en-US" altLang="zh-CN" sz="1600" i="1" dirty="0">
                <a:solidFill>
                  <a:schemeClr val="tx1"/>
                </a:solidFill>
                <a:latin typeface="Courier New" panose="02070309020205020404" charset="0"/>
                <a:ea typeface="楷体" panose="02010609060101010101" pitchFamily="49" charset="-122"/>
                <a:sym typeface="+mn-ea"/>
              </a:rPr>
              <a:t>API</a:t>
            </a:r>
            <a:r>
              <a:rPr lang="zh-CN" altLang="en-US" sz="1600" i="1" dirty="0">
                <a:solidFill>
                  <a:schemeClr val="tx1"/>
                </a:solidFill>
                <a:latin typeface="Courier New" panose="02070309020205020404" charset="0"/>
                <a:ea typeface="楷体" panose="02010609060101010101" pitchFamily="49" charset="-122"/>
                <a:sym typeface="+mn-ea"/>
              </a:rPr>
              <a:t>接口而已。</a:t>
            </a:r>
            <a:r>
              <a:rPr lang="en-US" altLang="zh-CN" sz="1600" i="1" dirty="0">
                <a:solidFill>
                  <a:schemeClr val="tx1"/>
                </a:solidFill>
                <a:latin typeface="Courier New" panose="02070309020205020404" charset="0"/>
                <a:ea typeface="楷体" panose="02010609060101010101" pitchFamily="49" charset="-122"/>
                <a:sym typeface="+mn-ea"/>
              </a:rPr>
              <a:t>Spark </a:t>
            </a:r>
            <a:r>
              <a:rPr lang="zh-CN" altLang="en-US" sz="1600" i="1" dirty="0">
                <a:solidFill>
                  <a:schemeClr val="tx1"/>
                </a:solidFill>
                <a:latin typeface="Courier New" panose="02070309020205020404" charset="0"/>
                <a:ea typeface="楷体" panose="02010609060101010101" pitchFamily="49" charset="-122"/>
                <a:sym typeface="+mn-ea"/>
              </a:rPr>
              <a:t>凭借其执行引擎以及统一的编程模型可实现批处理与流处理，这就是与传统流处理系统相比</a:t>
            </a:r>
            <a:r>
              <a:rPr lang="en-US" altLang="zh-CN" sz="1600" i="1" dirty="0">
                <a:solidFill>
                  <a:schemeClr val="tx1"/>
                </a:solidFill>
                <a:latin typeface="Courier New" panose="02070309020205020404" charset="0"/>
                <a:ea typeface="楷体" panose="02010609060101010101" pitchFamily="49" charset="-122"/>
                <a:sym typeface="+mn-ea"/>
              </a:rPr>
              <a:t>Spark Streaming</a:t>
            </a:r>
            <a:r>
              <a:rPr lang="zh-CN" altLang="en-US" sz="1600" i="1" dirty="0">
                <a:solidFill>
                  <a:schemeClr val="tx1"/>
                </a:solidFill>
                <a:latin typeface="Courier New" panose="02070309020205020404" charset="0"/>
                <a:ea typeface="楷体" panose="02010609060101010101" pitchFamily="49" charset="-122"/>
                <a:sym typeface="+mn-ea"/>
              </a:rPr>
              <a:t>所具备独一无二的优势。尤其特别体现在以下四个重要部分：</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能在故障报错与</a:t>
            </a:r>
            <a:r>
              <a:rPr lang="en-US" altLang="zh-CN" sz="1600" i="1" dirty="0">
                <a:solidFill>
                  <a:schemeClr val="tx1"/>
                </a:solidFill>
                <a:latin typeface="Courier New" panose="02070309020205020404" charset="0"/>
                <a:ea typeface="楷体" panose="02010609060101010101" pitchFamily="49" charset="-122"/>
                <a:sym typeface="+mn-ea"/>
              </a:rPr>
              <a:t>straggler</a:t>
            </a:r>
            <a:r>
              <a:rPr lang="zh-CN" altLang="en-US" sz="1600" i="1" dirty="0">
                <a:solidFill>
                  <a:schemeClr val="tx1"/>
                </a:solidFill>
                <a:latin typeface="Courier New" panose="02070309020205020404" charset="0"/>
                <a:ea typeface="楷体" panose="02010609060101010101" pitchFamily="49" charset="-122"/>
                <a:sym typeface="+mn-ea"/>
              </a:rPr>
              <a:t>的情况下迅速恢复状态；</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更好的负载均衡与资源使用；</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静态数据集与流数据的整合和可交互查询；</a:t>
            </a:r>
            <a:endParaRPr lang="zh-CN" altLang="en-US" sz="1600" b="0" i="1" dirty="0">
              <a:solidFill>
                <a:schemeClr val="tx1"/>
              </a:solidFill>
              <a:latin typeface="Courier New" panose="02070309020205020404" charset="0"/>
              <a:ea typeface="楷体" panose="02010609060101010101" pitchFamily="49" charset="-122"/>
            </a:endParaRPr>
          </a:p>
          <a:p>
            <a:pPr marL="171450" indent="-171450" algn="l">
              <a:lnSpc>
                <a:spcPct val="150000"/>
              </a:lnSpc>
              <a:buFont typeface="Wingdings" panose="05000000000000000000" pitchFamily="2" charset="2"/>
              <a:buChar char="Ø"/>
            </a:pPr>
            <a:r>
              <a:rPr lang="zh-CN" altLang="en-US" sz="1600" i="1" dirty="0">
                <a:solidFill>
                  <a:schemeClr val="tx1"/>
                </a:solidFill>
                <a:latin typeface="Courier New" panose="02070309020205020404" charset="0"/>
                <a:ea typeface="楷体" panose="02010609060101010101" pitchFamily="49" charset="-122"/>
                <a:sym typeface="+mn-ea"/>
              </a:rPr>
              <a:t>内置丰富高级算法处理库（</a:t>
            </a:r>
            <a:r>
              <a:rPr lang="en-US" altLang="zh-CN" sz="1600" i="1" dirty="0">
                <a:solidFill>
                  <a:schemeClr val="tx1"/>
                </a:solidFill>
                <a:latin typeface="Courier New" panose="02070309020205020404" charset="0"/>
                <a:ea typeface="楷体" panose="02010609060101010101" pitchFamily="49" charset="-122"/>
                <a:sym typeface="+mn-ea"/>
              </a:rPr>
              <a:t>SQL</a:t>
            </a:r>
            <a:r>
              <a:rPr lang="zh-CN" altLang="en-US" sz="1600" i="1" dirty="0">
                <a:solidFill>
                  <a:schemeClr val="tx1"/>
                </a:solidFill>
                <a:latin typeface="Courier New" panose="02070309020205020404" charset="0"/>
                <a:ea typeface="楷体" panose="02010609060101010101" pitchFamily="49" charset="-122"/>
                <a:sym typeface="+mn-ea"/>
              </a:rPr>
              <a:t>、机器学习、图处理）</a:t>
            </a:r>
            <a:endParaRPr lang="zh-CN" altLang="en-US" sz="1600" b="0" i="1" dirty="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63905" y="1363345"/>
            <a:ext cx="5264785" cy="306705"/>
          </a:xfrm>
          <a:prstGeom prst="rect">
            <a:avLst/>
          </a:prstGeom>
          <a:noFill/>
        </p:spPr>
        <p:txBody>
          <a:bodyPr wrap="square" rtlCol="0">
            <a:spAutoFit/>
          </a:bodyPr>
          <a:p>
            <a:pPr marL="285750" indent="-285750">
              <a:buFont typeface="Wingdings" panose="05000000000000000000" charset="0"/>
              <a:buChar char="Ø"/>
            </a:pPr>
            <a:r>
              <a:rPr lang="zh-CN" altLang="en-US" sz="1400" b="1" i="1" dirty="0" smtClean="0">
                <a:latin typeface="Courier New" panose="02070309020205020404" charset="0"/>
                <a:ea typeface="楷体" panose="02010609060101010101" pitchFamily="49" charset="-122"/>
                <a:sym typeface="+mn-ea"/>
              </a:rPr>
              <a:t>大数据实时计算介绍（二）</a:t>
            </a:r>
            <a:endParaRPr lang="zh-CN" altLang="en-US"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876425"/>
            <a:ext cx="7875905" cy="645160"/>
          </a:xfrm>
          <a:prstGeom prst="rect">
            <a:avLst/>
          </a:prstGeom>
          <a:noFill/>
        </p:spPr>
        <p:txBody>
          <a:bodyPr wrap="square" rtlCol="0">
            <a:spAutoFit/>
          </a:bodyPr>
          <a:p>
            <a:pPr algn="l">
              <a:lnSpc>
                <a:spcPct val="150000"/>
              </a:lnSpc>
              <a:buNone/>
            </a:pPr>
            <a:r>
              <a:rPr lang="en-US" altLang="zh-CN" sz="1200" i="1" dirty="0">
                <a:latin typeface="隶书" panose="02010509060101010101" charset="-122"/>
                <a:ea typeface="隶书" panose="02010509060101010101" charset="-122"/>
                <a:sym typeface="+mn-ea"/>
              </a:rPr>
              <a:t>    </a:t>
            </a:r>
            <a:r>
              <a:rPr lang="zh-CN" altLang="en-US" sz="1200" i="1" dirty="0">
                <a:latin typeface="隶书" panose="02010509060101010101" charset="-122"/>
                <a:ea typeface="隶书" panose="02010509060101010101" charset="-122"/>
                <a:sym typeface="+mn-ea"/>
              </a:rPr>
              <a:t>恢复计算（图</a:t>
            </a:r>
            <a:r>
              <a:rPr lang="en-US" altLang="zh-CN" sz="1200" i="1" dirty="0">
                <a:latin typeface="隶书" panose="02010509060101010101" charset="-122"/>
                <a:ea typeface="隶书" panose="02010509060101010101" charset="-122"/>
                <a:sym typeface="+mn-ea"/>
              </a:rPr>
              <a:t>2</a:t>
            </a:r>
            <a:r>
              <a:rPr lang="zh-CN" altLang="en-US" sz="1200" i="1" dirty="0">
                <a:latin typeface="隶书" panose="02010509060101010101" charset="-122"/>
                <a:ea typeface="隶书" panose="02010509060101010101" charset="-122"/>
                <a:sym typeface="+mn-ea"/>
              </a:rPr>
              <a:t>中的橙色箭头）：使用</a:t>
            </a:r>
            <a:r>
              <a:rPr lang="en-US" altLang="zh-CN" sz="1200" i="1" dirty="0">
                <a:latin typeface="隶书" panose="02010509060101010101" charset="-122"/>
                <a:ea typeface="隶书" panose="02010509060101010101" charset="-122"/>
                <a:sym typeface="+mn-ea"/>
              </a:rPr>
              <a:t>Checkpoint</a:t>
            </a:r>
            <a:r>
              <a:rPr lang="zh-CN" altLang="en-US" sz="1200" i="1" dirty="0">
                <a:latin typeface="隶书" panose="02010509060101010101" charset="-122"/>
                <a:ea typeface="隶书" panose="02010509060101010101" charset="-122"/>
                <a:sym typeface="+mn-ea"/>
              </a:rPr>
              <a:t>数据重启</a:t>
            </a:r>
            <a:r>
              <a:rPr lang="en-US" altLang="zh-CN" sz="1200" i="1" dirty="0">
                <a:latin typeface="隶书" panose="02010509060101010101" charset="-122"/>
                <a:ea typeface="隶书" panose="02010509060101010101" charset="-122"/>
                <a:sym typeface="+mn-ea"/>
              </a:rPr>
              <a:t>driver</a:t>
            </a:r>
            <a:r>
              <a:rPr lang="zh-CN" altLang="en-US" sz="1200" i="1" dirty="0">
                <a:latin typeface="隶书" panose="02010509060101010101" charset="-122"/>
                <a:ea typeface="隶书" panose="02010509060101010101" charset="-122"/>
                <a:sym typeface="+mn-ea"/>
              </a:rPr>
              <a:t>，重新构造上下文并重启接收器。</a:t>
            </a:r>
            <a:endParaRPr lang="zh-CN" altLang="en-US" sz="1200" i="1" dirty="0">
              <a:latin typeface="隶书" panose="02010509060101010101" charset="-122"/>
              <a:ea typeface="隶书" panose="02010509060101010101" charset="-122"/>
            </a:endParaRPr>
          </a:p>
          <a:p>
            <a:pPr algn="l">
              <a:lnSpc>
                <a:spcPct val="150000"/>
              </a:lnSpc>
              <a:buNone/>
            </a:pPr>
            <a:r>
              <a:rPr lang="zh-CN" altLang="en-US" sz="1200" i="1" dirty="0" smtClean="0">
                <a:solidFill>
                  <a:schemeClr val="tx1"/>
                </a:solidFill>
                <a:latin typeface="楷体" panose="02010609060101010101" pitchFamily="49" charset="-122"/>
                <a:ea typeface="楷体" panose="02010609060101010101" pitchFamily="49" charset="-122"/>
                <a:sym typeface="+mn-ea"/>
              </a:rPr>
              <a:t>    恢复</a:t>
            </a:r>
            <a:r>
              <a:rPr lang="zh-CN" altLang="en-US" sz="1200" i="1" dirty="0">
                <a:solidFill>
                  <a:schemeClr val="tx1"/>
                </a:solidFill>
                <a:latin typeface="楷体" panose="02010609060101010101" pitchFamily="49" charset="-122"/>
                <a:ea typeface="楷体" panose="02010609060101010101" pitchFamily="49" charset="-122"/>
                <a:sym typeface="+mn-ea"/>
              </a:rPr>
              <a:t>元数据块（图</a:t>
            </a:r>
            <a:r>
              <a:rPr lang="en-US" altLang="zh-CN" sz="1200" i="1" dirty="0">
                <a:solidFill>
                  <a:schemeClr val="tx1"/>
                </a:solidFill>
                <a:latin typeface="楷体" panose="02010609060101010101" pitchFamily="49" charset="-122"/>
                <a:ea typeface="楷体" panose="02010609060101010101" pitchFamily="49" charset="-122"/>
                <a:sym typeface="+mn-ea"/>
              </a:rPr>
              <a:t>2</a:t>
            </a:r>
            <a:r>
              <a:rPr lang="zh-CN" altLang="en-US" sz="1200" i="1" dirty="0">
                <a:solidFill>
                  <a:schemeClr val="tx1"/>
                </a:solidFill>
                <a:latin typeface="楷体" panose="02010609060101010101" pitchFamily="49" charset="-122"/>
                <a:ea typeface="楷体" panose="02010609060101010101" pitchFamily="49" charset="-122"/>
                <a:sym typeface="+mn-ea"/>
              </a:rPr>
              <a:t>中的绿色箭头）：恢复</a:t>
            </a:r>
            <a:r>
              <a:rPr lang="en-US" altLang="zh-CN" sz="1200" i="1" dirty="0">
                <a:solidFill>
                  <a:schemeClr val="tx1"/>
                </a:solidFill>
                <a:latin typeface="楷体" panose="02010609060101010101" pitchFamily="49" charset="-122"/>
                <a:ea typeface="楷体" panose="02010609060101010101" pitchFamily="49" charset="-122"/>
                <a:sym typeface="+mn-ea"/>
              </a:rPr>
              <a:t>Block</a:t>
            </a:r>
            <a:r>
              <a:rPr lang="zh-CN" altLang="en-US" sz="1200" i="1" dirty="0">
                <a:solidFill>
                  <a:schemeClr val="tx1"/>
                </a:solidFill>
                <a:latin typeface="楷体" panose="02010609060101010101" pitchFamily="49" charset="-122"/>
                <a:ea typeface="楷体" panose="02010609060101010101" pitchFamily="49" charset="-122"/>
                <a:sym typeface="+mn-ea"/>
              </a:rPr>
              <a:t>元数据。</a:t>
            </a:r>
            <a:endParaRPr lang="zh-CN" altLang="en-US" sz="1200" i="1" dirty="0" smtClean="0">
              <a:solidFill>
                <a:schemeClr val="tx1"/>
              </a:solidFill>
              <a:latin typeface="楷体" panose="02010609060101010101" pitchFamily="49" charset="-122"/>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 Streaming Driver HA</a:t>
            </a:r>
            <a:r>
              <a:rPr lang="zh-CN" altLang="en-US" b="1" i="1" dirty="0" smtClean="0">
                <a:latin typeface="Courier New" panose="02070309020205020404" charset="0"/>
                <a:ea typeface="楷体" panose="02010609060101010101" pitchFamily="49" charset="-122"/>
                <a:sym typeface="+mn-ea"/>
              </a:rPr>
              <a:t>原理</a:t>
            </a:r>
            <a:endParaRPr lang="zh-CN" altLang="en-US" b="1"/>
          </a:p>
        </p:txBody>
      </p:sp>
      <p:pic>
        <p:nvPicPr>
          <p:cNvPr id="7" name="图片 6"/>
          <p:cNvPicPr>
            <a:picLocks noChangeAspect="1"/>
          </p:cNvPicPr>
          <p:nvPr/>
        </p:nvPicPr>
        <p:blipFill>
          <a:blip r:embed="rId2"/>
          <a:stretch>
            <a:fillRect/>
          </a:stretch>
        </p:blipFill>
        <p:spPr>
          <a:xfrm>
            <a:off x="522956" y="2715783"/>
            <a:ext cx="4881740" cy="2139099"/>
          </a:xfrm>
          <a:prstGeom prst="rect">
            <a:avLst/>
          </a:prstGeom>
        </p:spPr>
      </p:pic>
      <p:sp>
        <p:nvSpPr>
          <p:cNvPr id="9" name="文本框 8"/>
          <p:cNvSpPr txBox="1"/>
          <p:nvPr/>
        </p:nvSpPr>
        <p:spPr>
          <a:xfrm>
            <a:off x="5404980" y="2356892"/>
            <a:ext cx="3306561" cy="2676525"/>
          </a:xfrm>
          <a:prstGeom prst="rect">
            <a:avLst/>
          </a:prstGeom>
          <a:noFill/>
        </p:spPr>
        <p:txBody>
          <a:bodyPr wrap="square" rtlCol="0">
            <a:spAutoFit/>
          </a:bodyPr>
          <a:p>
            <a:pPr>
              <a:lnSpc>
                <a:spcPct val="150000"/>
              </a:lnSpc>
            </a:pPr>
            <a:r>
              <a:rPr lang="en-US" altLang="zh-CN" sz="1400" i="1" dirty="0">
                <a:latin typeface="Courier New" panose="02070309020205020404" charset="0"/>
                <a:ea typeface="楷体" panose="02010609060101010101" pitchFamily="49" charset="-122"/>
              </a:rPr>
              <a:t>   </a:t>
            </a:r>
            <a:r>
              <a:rPr lang="zh-CN" altLang="en-US" sz="1400" i="1" dirty="0">
                <a:latin typeface="Courier New" panose="02070309020205020404" charset="0"/>
                <a:ea typeface="楷体" panose="02010609060101010101" pitchFamily="49" charset="-122"/>
              </a:rPr>
              <a:t>恢复未完成的作业（图</a:t>
            </a:r>
            <a:r>
              <a:rPr lang="en-US" altLang="zh-CN" sz="1400" i="1" dirty="0">
                <a:latin typeface="Courier New" panose="02070309020205020404" charset="0"/>
                <a:ea typeface="楷体" panose="02010609060101010101" pitchFamily="49" charset="-122"/>
              </a:rPr>
              <a:t>2</a:t>
            </a:r>
            <a:r>
              <a:rPr lang="zh-CN" altLang="en-US" sz="1400" i="1" dirty="0">
                <a:latin typeface="Courier New" panose="02070309020205020404" charset="0"/>
                <a:ea typeface="楷体" panose="02010609060101010101" pitchFamily="49" charset="-122"/>
              </a:rPr>
              <a:t>中的红色箭头）：使用恢复出来的元数据，再次产生</a:t>
            </a:r>
            <a:r>
              <a:rPr lang="en-US" altLang="zh-CN" sz="1400" i="1" dirty="0">
                <a:latin typeface="Courier New" panose="02070309020205020404" charset="0"/>
                <a:ea typeface="楷体" panose="02010609060101010101" pitchFamily="49" charset="-122"/>
              </a:rPr>
              <a:t>RDD</a:t>
            </a:r>
            <a:r>
              <a:rPr lang="zh-CN" altLang="en-US" sz="1400" i="1" dirty="0">
                <a:latin typeface="Courier New" panose="02070309020205020404" charset="0"/>
                <a:ea typeface="楷体" panose="02010609060101010101" pitchFamily="49" charset="-122"/>
              </a:rPr>
              <a:t>和对应的</a:t>
            </a:r>
            <a:r>
              <a:rPr lang="en-US" altLang="zh-CN" sz="1400" i="1" dirty="0">
                <a:latin typeface="Courier New" panose="02070309020205020404" charset="0"/>
                <a:ea typeface="楷体" panose="02010609060101010101" pitchFamily="49" charset="-122"/>
              </a:rPr>
              <a:t>job</a:t>
            </a:r>
            <a:r>
              <a:rPr lang="zh-CN" altLang="en-US" sz="1400" i="1" dirty="0">
                <a:latin typeface="Courier New" panose="02070309020205020404" charset="0"/>
                <a:ea typeface="楷体" panose="02010609060101010101" pitchFamily="49" charset="-122"/>
              </a:rPr>
              <a:t>，然后提交到</a:t>
            </a:r>
            <a:r>
              <a:rPr lang="en-US" altLang="zh-CN" sz="1400" i="1" dirty="0">
                <a:latin typeface="Courier New" panose="02070309020205020404" charset="0"/>
                <a:ea typeface="楷体" panose="02010609060101010101" pitchFamily="49" charset="-122"/>
              </a:rPr>
              <a:t>Spark</a:t>
            </a:r>
            <a:r>
              <a:rPr lang="zh-CN" altLang="en-US" sz="1400" i="1" dirty="0">
                <a:latin typeface="Courier New" panose="02070309020205020404" charset="0"/>
                <a:ea typeface="楷体" panose="02010609060101010101" pitchFamily="49" charset="-122"/>
              </a:rPr>
              <a:t>集群执行。</a:t>
            </a:r>
            <a:endParaRPr lang="zh-CN" altLang="en-US" sz="1400" i="1" dirty="0">
              <a:latin typeface="Courier New" panose="02070309020205020404" charset="0"/>
              <a:ea typeface="楷体" panose="02010609060101010101" pitchFamily="49" charset="-122"/>
            </a:endParaRPr>
          </a:p>
          <a:p>
            <a:pPr>
              <a:lnSpc>
                <a:spcPct val="150000"/>
              </a:lnSpc>
            </a:pPr>
            <a:r>
              <a:rPr lang="zh-CN" altLang="en-US" sz="1400" i="1" dirty="0">
                <a:latin typeface="Courier New" panose="02070309020205020404" charset="0"/>
                <a:ea typeface="楷体" panose="02010609060101010101" pitchFamily="49" charset="-122"/>
              </a:rPr>
              <a:t>   通过如上的数据备份和恢复机制，</a:t>
            </a:r>
            <a:r>
              <a:rPr lang="en-US" altLang="zh-CN" sz="1400" i="1" dirty="0">
                <a:latin typeface="Courier New" panose="02070309020205020404" charset="0"/>
                <a:ea typeface="楷体" panose="02010609060101010101" pitchFamily="49" charset="-122"/>
              </a:rPr>
              <a:t>Driver</a:t>
            </a:r>
            <a:r>
              <a:rPr lang="zh-CN" altLang="en-US" sz="1400" i="1" dirty="0">
                <a:latin typeface="Courier New" panose="02070309020205020404" charset="0"/>
                <a:ea typeface="楷体" panose="02010609060101010101" pitchFamily="49" charset="-122"/>
              </a:rPr>
              <a:t>实现了故障后重启、依然能恢复</a:t>
            </a:r>
            <a:r>
              <a:rPr lang="en-US" altLang="zh-CN" sz="1400" i="1" dirty="0">
                <a:latin typeface="Courier New" panose="02070309020205020404" charset="0"/>
                <a:ea typeface="楷体" panose="02010609060101010101" pitchFamily="49" charset="-122"/>
              </a:rPr>
              <a:t>Streaming</a:t>
            </a:r>
            <a:r>
              <a:rPr lang="zh-CN" altLang="en-US" sz="1400" i="1" dirty="0">
                <a:latin typeface="Courier New" panose="02070309020205020404" charset="0"/>
                <a:ea typeface="楷体" panose="02010609060101010101" pitchFamily="49" charset="-122"/>
              </a:rPr>
              <a:t>任务而不丢失数据，因此提供了系统级的数据高可靠。</a:t>
            </a:r>
            <a:endParaRPr lang="zh-CN" altLang="en-US" sz="1400" i="1" dirty="0">
              <a:latin typeface="Courier New" panose="02070309020205020404" charset="0"/>
              <a:ea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与</a:t>
            </a:r>
            <a:r>
              <a:rPr lang="en-US" altLang="zh-CN" sz="2200" b="1" i="1" dirty="0">
                <a:solidFill>
                  <a:schemeClr val="bg1"/>
                </a:solidFill>
                <a:latin typeface="Courier New" panose="02070309020205020404" charset="0"/>
                <a:ea typeface="楷体" panose="02010609060101010101" pitchFamily="49" charset="-122"/>
                <a:sym typeface="+mn-ea"/>
              </a:rPr>
              <a:t>SparkSQL</a:t>
            </a:r>
            <a:r>
              <a:rPr lang="zh-CN" altLang="zh-CN" sz="2200" b="1" i="1" dirty="0">
                <a:solidFill>
                  <a:schemeClr val="bg1"/>
                </a:solidFill>
                <a:latin typeface="Courier New" panose="02070309020205020404" charset="0"/>
                <a:ea typeface="楷体" panose="02010609060101010101" pitchFamily="49" charset="-122"/>
                <a:sym typeface="+mn-ea"/>
              </a:rPr>
              <a:t>整合</a:t>
            </a:r>
            <a:endParaRPr lang="zh-CN" altLang="zh-CN"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2676525"/>
          </a:xfrm>
          <a:prstGeom prst="rect">
            <a:avLst/>
          </a:prstGeom>
          <a:noFill/>
        </p:spPr>
        <p:txBody>
          <a:bodyPr wrap="square" rtlCol="0">
            <a:spAutoFit/>
          </a:bodyPr>
          <a:p>
            <a:pPr algn="l">
              <a:lnSpc>
                <a:spcPct val="100000"/>
              </a:lnSpc>
              <a:buNone/>
            </a:pPr>
            <a:r>
              <a:rPr lang="en-US" altLang="zh-CN" sz="1200" dirty="0">
                <a:solidFill>
                  <a:schemeClr val="tx1"/>
                </a:solidFill>
                <a:latin typeface="Courier New" panose="02070309020205020404" charset="0"/>
                <a:ea typeface="楷体" panose="02010609060101010101" pitchFamily="49" charset="-122"/>
                <a:sym typeface="+mn-ea"/>
              </a:rPr>
              <a:t>   </a:t>
            </a:r>
            <a:r>
              <a:rPr lang="zh-CN" altLang="en-US" sz="1200" dirty="0">
                <a:solidFill>
                  <a:schemeClr val="tx1"/>
                </a:solidFill>
                <a:latin typeface="Courier New" panose="02070309020205020404" charset="0"/>
                <a:ea typeface="楷体" panose="02010609060101010101" pitchFamily="49" charset="-122"/>
                <a:sym typeface="+mn-ea"/>
              </a:rPr>
              <a:t>按照上述方法，进行</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应用程序的重写后，当第一次运行程序时，如果发现</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目录不存在，那么就使用定义的函数来第一次创建一个</a:t>
            </a:r>
            <a:r>
              <a:rPr lang="en-US" altLang="zh-CN" sz="1200" dirty="0" err="1">
                <a:solidFill>
                  <a:schemeClr val="tx1"/>
                </a:solidFill>
                <a:latin typeface="Courier New" panose="02070309020205020404" charset="0"/>
                <a:ea typeface="楷体" panose="02010609060101010101" pitchFamily="49" charset="-122"/>
                <a:sym typeface="+mn-ea"/>
              </a:rPr>
              <a:t>StreamingContext</a:t>
            </a:r>
            <a:r>
              <a:rPr lang="zh-CN" altLang="en-US" sz="1200" dirty="0">
                <a:solidFill>
                  <a:schemeClr val="tx1"/>
                </a:solidFill>
                <a:latin typeface="Courier New" panose="02070309020205020404" charset="0"/>
                <a:ea typeface="楷体" panose="02010609060101010101" pitchFamily="49" charset="-122"/>
                <a:sym typeface="+mn-ea"/>
              </a:rPr>
              <a:t>，并将其元数据写入</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目录；当从</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失败中恢复过来时，发现</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目录已经存在了，那么会使用该目录中的元数据创建一个</a:t>
            </a:r>
            <a:r>
              <a:rPr lang="en-US" altLang="zh-CN" sz="1200" dirty="0" err="1">
                <a:solidFill>
                  <a:schemeClr val="tx1"/>
                </a:solidFill>
                <a:latin typeface="Courier New" panose="02070309020205020404" charset="0"/>
                <a:ea typeface="楷体" panose="02010609060101010101" pitchFamily="49" charset="-122"/>
                <a:sym typeface="+mn-ea"/>
              </a:rPr>
              <a:t>StreamingContext</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但是上面的重写应用程序的过程，只是实现</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失败自动恢复的第一步。第二步是，必须确保</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可以在失败时，自动被重启。</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要能够自动从</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失败中恢复过来，运行</a:t>
            </a:r>
            <a:r>
              <a:rPr lang="en-US" altLang="zh-CN" sz="1200" dirty="0">
                <a:solidFill>
                  <a:schemeClr val="tx1"/>
                </a:solidFill>
                <a:latin typeface="Courier New" panose="02070309020205020404" charset="0"/>
                <a:ea typeface="楷体" panose="02010609060101010101" pitchFamily="49" charset="-122"/>
                <a:sym typeface="+mn-ea"/>
              </a:rPr>
              <a:t>Spark Streaming</a:t>
            </a:r>
            <a:r>
              <a:rPr lang="zh-CN" altLang="en-US" sz="1200" dirty="0">
                <a:solidFill>
                  <a:schemeClr val="tx1"/>
                </a:solidFill>
                <a:latin typeface="Courier New" panose="02070309020205020404" charset="0"/>
                <a:ea typeface="楷体" panose="02010609060101010101" pitchFamily="49" charset="-122"/>
                <a:sym typeface="+mn-ea"/>
              </a:rPr>
              <a:t>应用程序的集群，就必须监控</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运行的过程，并且在它失败时将它重启。对于</a:t>
            </a:r>
            <a:r>
              <a:rPr lang="en-US" altLang="zh-CN" sz="1200" dirty="0">
                <a:solidFill>
                  <a:schemeClr val="tx1"/>
                </a:solidFill>
                <a:latin typeface="Courier New" panose="02070309020205020404" charset="0"/>
                <a:ea typeface="楷体" panose="02010609060101010101" pitchFamily="49" charset="-122"/>
                <a:sym typeface="+mn-ea"/>
              </a:rPr>
              <a:t>Spark</a:t>
            </a:r>
            <a:r>
              <a:rPr lang="zh-CN" altLang="en-US" sz="1200" dirty="0">
                <a:solidFill>
                  <a:schemeClr val="tx1"/>
                </a:solidFill>
                <a:latin typeface="Courier New" panose="02070309020205020404" charset="0"/>
                <a:ea typeface="楷体" panose="02010609060101010101" pitchFamily="49" charset="-122"/>
                <a:sym typeface="+mn-ea"/>
              </a:rPr>
              <a:t>自身的</a:t>
            </a:r>
            <a:r>
              <a:rPr lang="en-US" altLang="zh-CN" sz="1200" dirty="0">
                <a:solidFill>
                  <a:schemeClr val="tx1"/>
                </a:solidFill>
                <a:latin typeface="Courier New" panose="02070309020205020404" charset="0"/>
                <a:ea typeface="楷体" panose="02010609060101010101" pitchFamily="49" charset="-122"/>
                <a:sym typeface="+mn-ea"/>
              </a:rPr>
              <a:t>standalone</a:t>
            </a:r>
            <a:r>
              <a:rPr lang="zh-CN" altLang="en-US" sz="1200" dirty="0">
                <a:solidFill>
                  <a:schemeClr val="tx1"/>
                </a:solidFill>
                <a:latin typeface="Courier New" panose="02070309020205020404" charset="0"/>
                <a:ea typeface="楷体" panose="02010609060101010101" pitchFamily="49" charset="-122"/>
                <a:sym typeface="+mn-ea"/>
              </a:rPr>
              <a:t>模式，需要进行一些配置去</a:t>
            </a:r>
            <a:r>
              <a:rPr lang="en-US" altLang="zh-CN" sz="1200" dirty="0">
                <a:solidFill>
                  <a:schemeClr val="tx1"/>
                </a:solidFill>
                <a:latin typeface="Courier New" panose="02070309020205020404" charset="0"/>
                <a:ea typeface="楷体" panose="02010609060101010101" pitchFamily="49" charset="-122"/>
                <a:sym typeface="+mn-ea"/>
              </a:rPr>
              <a:t>supervise driver</a:t>
            </a:r>
            <a:r>
              <a:rPr lang="zh-CN" altLang="en-US" sz="1200" dirty="0">
                <a:solidFill>
                  <a:schemeClr val="tx1"/>
                </a:solidFill>
                <a:latin typeface="Courier New" panose="02070309020205020404" charset="0"/>
                <a:ea typeface="楷体" panose="02010609060101010101" pitchFamily="49" charset="-122"/>
                <a:sym typeface="+mn-ea"/>
              </a:rPr>
              <a:t>，在它失败时将其重启。</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首先，要在</a:t>
            </a:r>
            <a:r>
              <a:rPr lang="en-US" altLang="zh-CN" sz="1200" dirty="0">
                <a:solidFill>
                  <a:schemeClr val="tx1"/>
                </a:solidFill>
                <a:latin typeface="Courier New" panose="02070309020205020404" charset="0"/>
                <a:ea typeface="楷体" panose="02010609060101010101" pitchFamily="49" charset="-122"/>
                <a:sym typeface="+mn-ea"/>
              </a:rPr>
              <a:t>spark-submit</a:t>
            </a:r>
            <a:r>
              <a:rPr lang="zh-CN" altLang="en-US" sz="1200" dirty="0">
                <a:solidFill>
                  <a:schemeClr val="tx1"/>
                </a:solidFill>
                <a:latin typeface="Courier New" panose="02070309020205020404" charset="0"/>
                <a:ea typeface="楷体" panose="02010609060101010101" pitchFamily="49" charset="-122"/>
                <a:sym typeface="+mn-ea"/>
              </a:rPr>
              <a:t>中，添加</a:t>
            </a:r>
            <a:r>
              <a:rPr lang="en-US" altLang="zh-CN" sz="1200" dirty="0">
                <a:solidFill>
                  <a:schemeClr val="tx1"/>
                </a:solidFill>
                <a:latin typeface="Courier New" panose="02070309020205020404" charset="0"/>
                <a:ea typeface="楷体" panose="02010609060101010101" pitchFamily="49" charset="-122"/>
                <a:sym typeface="+mn-ea"/>
              </a:rPr>
              <a:t>--deploy-mode</a:t>
            </a:r>
            <a:r>
              <a:rPr lang="zh-CN" altLang="en-US" sz="1200" dirty="0">
                <a:solidFill>
                  <a:schemeClr val="tx1"/>
                </a:solidFill>
                <a:latin typeface="Courier New" panose="02070309020205020404" charset="0"/>
                <a:ea typeface="楷体" panose="02010609060101010101" pitchFamily="49" charset="-122"/>
                <a:sym typeface="+mn-ea"/>
              </a:rPr>
              <a:t>参数，默认其值为</a:t>
            </a:r>
            <a:r>
              <a:rPr lang="en-US" altLang="zh-CN" sz="1200" dirty="0">
                <a:solidFill>
                  <a:schemeClr val="tx1"/>
                </a:solidFill>
                <a:latin typeface="Courier New" panose="02070309020205020404" charset="0"/>
                <a:ea typeface="楷体" panose="02010609060101010101" pitchFamily="49" charset="-122"/>
                <a:sym typeface="+mn-ea"/>
              </a:rPr>
              <a:t>client</a:t>
            </a:r>
            <a:r>
              <a:rPr lang="zh-CN" altLang="en-US" sz="1200" dirty="0">
                <a:solidFill>
                  <a:schemeClr val="tx1"/>
                </a:solidFill>
                <a:latin typeface="Courier New" panose="02070309020205020404" charset="0"/>
                <a:ea typeface="楷体" panose="02010609060101010101" pitchFamily="49" charset="-122"/>
                <a:sym typeface="+mn-ea"/>
              </a:rPr>
              <a:t>，即在提交应用的机器上启动</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；但是，要能够自动重启</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，就必须将其值设置为</a:t>
            </a:r>
            <a:r>
              <a:rPr lang="en-US" altLang="zh-CN" sz="1200" dirty="0">
                <a:solidFill>
                  <a:schemeClr val="tx1"/>
                </a:solidFill>
                <a:latin typeface="Courier New" panose="02070309020205020404" charset="0"/>
                <a:ea typeface="楷体" panose="02010609060101010101" pitchFamily="49" charset="-122"/>
                <a:sym typeface="+mn-ea"/>
              </a:rPr>
              <a:t>cluster</a:t>
            </a:r>
            <a:r>
              <a:rPr lang="zh-CN" altLang="en-US" sz="1200" dirty="0">
                <a:solidFill>
                  <a:schemeClr val="tx1"/>
                </a:solidFill>
                <a:latin typeface="Courier New" panose="02070309020205020404" charset="0"/>
                <a:ea typeface="楷体" panose="02010609060101010101" pitchFamily="49" charset="-122"/>
                <a:sym typeface="+mn-ea"/>
              </a:rPr>
              <a:t>；此外，需要添加</a:t>
            </a:r>
            <a:r>
              <a:rPr lang="en-US" altLang="zh-CN" sz="1200" dirty="0">
                <a:solidFill>
                  <a:schemeClr val="tx1"/>
                </a:solidFill>
                <a:latin typeface="Courier New" panose="02070309020205020404" charset="0"/>
                <a:ea typeface="楷体" panose="02010609060101010101" pitchFamily="49" charset="-122"/>
                <a:sym typeface="+mn-ea"/>
              </a:rPr>
              <a:t>--supervise</a:t>
            </a:r>
            <a:r>
              <a:rPr lang="zh-CN" altLang="en-US" sz="1200" dirty="0">
                <a:solidFill>
                  <a:schemeClr val="tx1"/>
                </a:solidFill>
                <a:latin typeface="Courier New" panose="02070309020205020404" charset="0"/>
                <a:ea typeface="楷体" panose="02010609060101010101" pitchFamily="49" charset="-122"/>
                <a:sym typeface="+mn-ea"/>
              </a:rPr>
              <a:t>参数。</a:t>
            </a:r>
            <a:endParaRPr lang="zh-CN" altLang="en-US" sz="1200" b="0" dirty="0">
              <a:solidFill>
                <a:schemeClr val="tx1"/>
              </a:solidFill>
              <a:latin typeface="Courier New" panose="02070309020205020404" charset="0"/>
              <a:ea typeface="楷体" panose="02010609060101010101" pitchFamily="49" charset="-122"/>
            </a:endParaRPr>
          </a:p>
          <a:p>
            <a:pPr algn="l">
              <a:lnSpc>
                <a:spcPct val="100000"/>
              </a:lnSpc>
              <a:buNone/>
            </a:pPr>
            <a:r>
              <a:rPr lang="zh-CN" altLang="en-US" sz="1200" dirty="0">
                <a:solidFill>
                  <a:schemeClr val="tx1"/>
                </a:solidFill>
                <a:latin typeface="Courier New" panose="02070309020205020404" charset="0"/>
                <a:ea typeface="楷体" panose="02010609060101010101" pitchFamily="49" charset="-122"/>
                <a:sym typeface="+mn-ea"/>
              </a:rPr>
              <a:t>   使用上述第二步骤提交应用之后，就可以让</a:t>
            </a:r>
            <a:r>
              <a:rPr lang="en-US" altLang="zh-CN" sz="1200" dirty="0">
                <a:solidFill>
                  <a:schemeClr val="tx1"/>
                </a:solidFill>
                <a:latin typeface="Courier New" panose="02070309020205020404" charset="0"/>
                <a:ea typeface="楷体" panose="02010609060101010101" pitchFamily="49" charset="-122"/>
                <a:sym typeface="+mn-ea"/>
              </a:rPr>
              <a:t>driver</a:t>
            </a:r>
            <a:r>
              <a:rPr lang="zh-CN" altLang="en-US" sz="1200" dirty="0">
                <a:solidFill>
                  <a:schemeClr val="tx1"/>
                </a:solidFill>
                <a:latin typeface="Courier New" panose="02070309020205020404" charset="0"/>
                <a:ea typeface="楷体" panose="02010609060101010101" pitchFamily="49" charset="-122"/>
                <a:sym typeface="+mn-ea"/>
              </a:rPr>
              <a:t>在失败时自动被重启，并且通过</a:t>
            </a:r>
            <a:r>
              <a:rPr lang="en-US" altLang="zh-CN" sz="1200" dirty="0">
                <a:solidFill>
                  <a:schemeClr val="tx1"/>
                </a:solidFill>
                <a:latin typeface="Courier New" panose="02070309020205020404" charset="0"/>
                <a:ea typeface="楷体" panose="02010609060101010101" pitchFamily="49" charset="-122"/>
                <a:sym typeface="+mn-ea"/>
              </a:rPr>
              <a:t>checkpoint</a:t>
            </a:r>
            <a:r>
              <a:rPr lang="zh-CN" altLang="en-US" sz="1200" dirty="0">
                <a:solidFill>
                  <a:schemeClr val="tx1"/>
                </a:solidFill>
                <a:latin typeface="Courier New" panose="02070309020205020404" charset="0"/>
                <a:ea typeface="楷体" panose="02010609060101010101" pitchFamily="49" charset="-122"/>
                <a:sym typeface="+mn-ea"/>
              </a:rPr>
              <a:t>目录的元数据恢复</a:t>
            </a:r>
            <a:r>
              <a:rPr lang="en-US" altLang="zh-CN" sz="1200" dirty="0" err="1">
                <a:solidFill>
                  <a:schemeClr val="tx1"/>
                </a:solidFill>
                <a:latin typeface="Courier New" panose="02070309020205020404" charset="0"/>
                <a:ea typeface="楷体" panose="02010609060101010101" pitchFamily="49" charset="-122"/>
                <a:sym typeface="+mn-ea"/>
              </a:rPr>
              <a:t>StreamingContext</a:t>
            </a:r>
            <a:r>
              <a:rPr lang="zh-CN" altLang="en-US" sz="1200" dirty="0">
                <a:solidFill>
                  <a:schemeClr val="tx1"/>
                </a:solidFill>
                <a:latin typeface="Courier New" panose="02070309020205020404" charset="0"/>
                <a:ea typeface="楷体" panose="02010609060101010101" pitchFamily="49" charset="-122"/>
                <a:sym typeface="+mn-ea"/>
              </a:rPr>
              <a:t>。</a:t>
            </a:r>
            <a:endParaRPr lang="zh-CN" altLang="en-US" sz="1200"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Spark-submit</a:t>
            </a:r>
            <a:r>
              <a:rPr lang="zh-CN" altLang="en-US" b="1" i="1" dirty="0" smtClean="0">
                <a:latin typeface="Courier New" panose="02070309020205020404" charset="0"/>
                <a:ea typeface="楷体" panose="02010609060101010101" pitchFamily="49" charset="-122"/>
                <a:sym typeface="+mn-ea"/>
              </a:rPr>
              <a:t>参数的重新配置</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3138170"/>
          </a:xfrm>
          <a:prstGeom prst="rect">
            <a:avLst/>
          </a:prstGeom>
          <a:noFill/>
        </p:spPr>
        <p:txBody>
          <a:bodyPr wrap="square" rtlCol="0">
            <a:spAutoFit/>
          </a:bodyPr>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1</a:t>
            </a:r>
            <a:r>
              <a:rPr lang="zh-CN" altLang="en-US" sz="1200" i="1" dirty="0" smtClean="0">
                <a:solidFill>
                  <a:schemeClr val="tx1"/>
                </a:solidFill>
                <a:latin typeface="Courier New" panose="02070309020205020404" charset="0"/>
                <a:ea typeface="楷体" panose="02010609060101010101" pitchFamily="49" charset="-122"/>
                <a:sym typeface="+mn-ea"/>
              </a:rPr>
              <a:t>、我们之前讲过的部署方式，一般都是直接往</a:t>
            </a:r>
            <a:r>
              <a:rPr lang="en-US" altLang="zh-CN" sz="1200" i="1" dirty="0" smtClean="0">
                <a:solidFill>
                  <a:schemeClr val="tx1"/>
                </a:solidFill>
                <a:latin typeface="Courier New" panose="02070309020205020404" charset="0"/>
                <a:ea typeface="楷体" panose="02010609060101010101" pitchFamily="49" charset="-122"/>
                <a:sym typeface="+mn-ea"/>
              </a:rPr>
              <a:t>Spark standalone</a:t>
            </a:r>
            <a:r>
              <a:rPr lang="zh-CN" altLang="en-US" sz="1200" i="1" dirty="0" smtClean="0">
                <a:solidFill>
                  <a:schemeClr val="tx1"/>
                </a:solidFill>
                <a:latin typeface="Courier New" panose="02070309020205020404" charset="0"/>
                <a:ea typeface="楷体" panose="02010609060101010101" pitchFamily="49" charset="-122"/>
                <a:sym typeface="+mn-ea"/>
              </a:rPr>
              <a:t>集群、</a:t>
            </a:r>
            <a:r>
              <a:rPr lang="en-US" altLang="zh-CN" sz="1200" i="1" dirty="0" smtClean="0">
                <a:solidFill>
                  <a:schemeClr val="tx1"/>
                </a:solidFill>
                <a:latin typeface="Courier New" panose="02070309020205020404" charset="0"/>
                <a:ea typeface="楷体" panose="02010609060101010101" pitchFamily="49" charset="-122"/>
                <a:sym typeface="+mn-ea"/>
              </a:rPr>
              <a:t>yarn</a:t>
            </a:r>
            <a:r>
              <a:rPr lang="zh-CN" altLang="en-US" sz="1200" i="1" dirty="0" smtClean="0">
                <a:solidFill>
                  <a:schemeClr val="tx1"/>
                </a:solidFill>
                <a:latin typeface="Courier New" panose="02070309020205020404" charset="0"/>
                <a:ea typeface="楷体" panose="02010609060101010101" pitchFamily="49" charset="-122"/>
                <a:sym typeface="+mn-ea"/>
              </a:rPr>
              <a:t>集群和</a:t>
            </a:r>
            <a:r>
              <a:rPr lang="en-US" altLang="zh-CN" sz="1200" i="1" dirty="0" err="1" smtClean="0">
                <a:solidFill>
                  <a:schemeClr val="tx1"/>
                </a:solidFill>
                <a:latin typeface="Courier New" panose="02070309020205020404" charset="0"/>
                <a:ea typeface="楷体" panose="02010609060101010101" pitchFamily="49" charset="-122"/>
                <a:sym typeface="+mn-ea"/>
              </a:rPr>
              <a:t>mesos</a:t>
            </a:r>
            <a:r>
              <a:rPr lang="zh-CN" altLang="en-US" sz="1200" i="1" dirty="0" smtClean="0">
                <a:solidFill>
                  <a:schemeClr val="tx1"/>
                </a:solidFill>
                <a:latin typeface="Courier New" panose="02070309020205020404" charset="0"/>
                <a:ea typeface="楷体" panose="02010609060101010101" pitchFamily="49" charset="-122"/>
                <a:sym typeface="+mn-ea"/>
              </a:rPr>
              <a:t>集群部署应用。</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   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为</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配置充足的内存，因为</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接受到的数据</a:t>
            </a:r>
            <a:r>
              <a:rPr lang="zh-CN" altLang="en-US" sz="1200" i="1" dirty="0" smtClean="0">
                <a:solidFill>
                  <a:schemeClr val="tx1"/>
                </a:solidFill>
                <a:latin typeface="Courier New" panose="02070309020205020404" charset="0"/>
                <a:ea typeface="楷体" panose="02010609060101010101" pitchFamily="49" charset="-122"/>
                <a:sym typeface="+mn-ea"/>
              </a:rPr>
              <a:t>，默认是</a:t>
            </a:r>
            <a:r>
              <a:rPr lang="zh-CN" altLang="en-US" sz="1200" i="1" dirty="0">
                <a:solidFill>
                  <a:schemeClr val="tx1"/>
                </a:solidFill>
                <a:latin typeface="Courier New" panose="02070309020205020404" charset="0"/>
                <a:ea typeface="楷体" panose="02010609060101010101" pitchFamily="49" charset="-122"/>
                <a:sym typeface="+mn-ea"/>
              </a:rPr>
              <a:t>要存储在</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的内存中的，所以</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必须配置足够的内存来保存接受到的数据。要注意的是，如果你要执行窗口长度</a:t>
            </a:r>
            <a:r>
              <a:rPr lang="zh-CN" altLang="en-US" sz="1200" i="1" dirty="0" smtClean="0">
                <a:solidFill>
                  <a:schemeClr val="tx1"/>
                </a:solidFill>
                <a:latin typeface="Courier New" panose="02070309020205020404" charset="0"/>
                <a:ea typeface="楷体" panose="02010609060101010101" pitchFamily="49" charset="-122"/>
                <a:sym typeface="+mn-ea"/>
              </a:rPr>
              <a:t>为</a:t>
            </a:r>
            <a:r>
              <a:rPr lang="en-US" altLang="zh-CN" sz="1200" i="1" dirty="0">
                <a:solidFill>
                  <a:schemeClr val="tx1"/>
                </a:solidFill>
                <a:latin typeface="Courier New" panose="02070309020205020404" charset="0"/>
                <a:ea typeface="楷体" panose="02010609060101010101" pitchFamily="49" charset="-122"/>
                <a:sym typeface="+mn-ea"/>
              </a:rPr>
              <a:t>3</a:t>
            </a:r>
            <a:r>
              <a:rPr lang="en-US" altLang="zh-CN" sz="1200" i="1" dirty="0" smtClean="0">
                <a:solidFill>
                  <a:schemeClr val="tx1"/>
                </a:solidFill>
                <a:latin typeface="Courier New" panose="02070309020205020404" charset="0"/>
                <a:ea typeface="楷体" panose="02010609060101010101" pitchFamily="49" charset="-122"/>
                <a:sym typeface="+mn-ea"/>
              </a:rPr>
              <a:t>0</a:t>
            </a:r>
            <a:r>
              <a:rPr lang="zh-CN" altLang="en-US" sz="1200" i="1" dirty="0">
                <a:solidFill>
                  <a:schemeClr val="tx1"/>
                </a:solidFill>
                <a:latin typeface="Courier New" panose="02070309020205020404" charset="0"/>
                <a:ea typeface="楷体" panose="02010609060101010101" pitchFamily="49" charset="-122"/>
                <a:sym typeface="+mn-ea"/>
              </a:rPr>
              <a:t>分钟的窗口操作，那么</a:t>
            </a:r>
            <a:r>
              <a:rPr lang="en-US" altLang="zh-CN" sz="1200" i="1" dirty="0">
                <a:solidFill>
                  <a:schemeClr val="tx1"/>
                </a:solidFill>
                <a:latin typeface="Courier New" panose="02070309020205020404" charset="0"/>
                <a:ea typeface="楷体" panose="02010609060101010101" pitchFamily="49" charset="-122"/>
                <a:sym typeface="+mn-ea"/>
              </a:rPr>
              <a:t>Executor</a:t>
            </a:r>
            <a:r>
              <a:rPr lang="zh-CN" altLang="en-US" sz="1200" i="1" dirty="0">
                <a:solidFill>
                  <a:schemeClr val="tx1"/>
                </a:solidFill>
                <a:latin typeface="Courier New" panose="02070309020205020404" charset="0"/>
                <a:ea typeface="楷体" panose="02010609060101010101" pitchFamily="49" charset="-122"/>
                <a:sym typeface="+mn-ea"/>
              </a:rPr>
              <a:t>的内存资源就必须足够</a:t>
            </a:r>
            <a:r>
              <a:rPr lang="zh-CN" altLang="en-US" sz="1200" i="1" dirty="0" smtClean="0">
                <a:solidFill>
                  <a:schemeClr val="tx1"/>
                </a:solidFill>
                <a:latin typeface="Courier New" panose="02070309020205020404" charset="0"/>
                <a:ea typeface="楷体" panose="02010609060101010101" pitchFamily="49" charset="-122"/>
                <a:sym typeface="+mn-ea"/>
              </a:rPr>
              <a:t>保存</a:t>
            </a:r>
            <a:r>
              <a:rPr lang="en-US" altLang="zh-CN" sz="1200" i="1" dirty="0" smtClean="0">
                <a:solidFill>
                  <a:schemeClr val="tx1"/>
                </a:solidFill>
                <a:latin typeface="Courier New" panose="02070309020205020404" charset="0"/>
                <a:ea typeface="楷体" panose="02010609060101010101" pitchFamily="49" charset="-122"/>
                <a:sym typeface="+mn-ea"/>
              </a:rPr>
              <a:t>30</a:t>
            </a:r>
            <a:r>
              <a:rPr lang="zh-CN" altLang="en-US" sz="1200" i="1" dirty="0">
                <a:solidFill>
                  <a:schemeClr val="tx1"/>
                </a:solidFill>
                <a:latin typeface="Courier New" panose="02070309020205020404" charset="0"/>
                <a:ea typeface="楷体" panose="02010609060101010101" pitchFamily="49" charset="-122"/>
                <a:sym typeface="+mn-ea"/>
              </a:rPr>
              <a:t>分钟内的数据，因此内存的资源要求是取决于你执行的操作的。</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3</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配置</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，如果你的应用程序要求</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操作，那么就必须配置一个</a:t>
            </a:r>
            <a:r>
              <a:rPr lang="en-US" altLang="zh-CN" sz="1200" i="1" dirty="0">
                <a:solidFill>
                  <a:schemeClr val="tx1"/>
                </a:solidFill>
                <a:latin typeface="Courier New" panose="02070309020205020404" charset="0"/>
                <a:ea typeface="楷体" panose="02010609060101010101" pitchFamily="49" charset="-122"/>
                <a:sym typeface="+mn-ea"/>
              </a:rPr>
              <a:t>Hadoop</a:t>
            </a:r>
            <a:r>
              <a:rPr lang="zh-CN" altLang="en-US" sz="1200" i="1" dirty="0">
                <a:solidFill>
                  <a:schemeClr val="tx1"/>
                </a:solidFill>
                <a:latin typeface="Courier New" panose="02070309020205020404" charset="0"/>
                <a:ea typeface="楷体" panose="02010609060101010101" pitchFamily="49" charset="-122"/>
                <a:sym typeface="+mn-ea"/>
              </a:rPr>
              <a:t>兼容的文件系统（比如</a:t>
            </a:r>
            <a:r>
              <a:rPr lang="en-US" altLang="zh-CN" sz="1200" i="1" dirty="0">
                <a:solidFill>
                  <a:schemeClr val="tx1"/>
                </a:solidFill>
                <a:latin typeface="Courier New" panose="02070309020205020404" charset="0"/>
                <a:ea typeface="楷体" panose="02010609060101010101" pitchFamily="49" charset="-122"/>
                <a:sym typeface="+mn-ea"/>
              </a:rPr>
              <a:t>HDFS</a:t>
            </a:r>
            <a:r>
              <a:rPr lang="zh-CN" altLang="en-US" sz="1200" i="1" dirty="0">
                <a:solidFill>
                  <a:schemeClr val="tx1"/>
                </a:solidFill>
                <a:latin typeface="Courier New" panose="02070309020205020404" charset="0"/>
                <a:ea typeface="楷体" panose="02010609060101010101" pitchFamily="49" charset="-122"/>
                <a:sym typeface="+mn-ea"/>
              </a:rPr>
              <a:t>）的目录作为</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a:t>
            </a:r>
            <a:r>
              <a:rPr lang="en-US" altLang="zh-CN" sz="1200" i="1" dirty="0">
                <a:solidFill>
                  <a:schemeClr val="tx1"/>
                </a:solidFill>
                <a:latin typeface="Courier New" panose="02070309020205020404" charset="0"/>
                <a:ea typeface="楷体" panose="02010609060101010101" pitchFamily="49" charset="-122"/>
                <a:sym typeface="+mn-ea"/>
              </a:rPr>
              <a:t>.</a:t>
            </a: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4</a:t>
            </a:r>
            <a:r>
              <a:rPr lang="zh-CN" altLang="en-US" sz="1200" i="1" dirty="0" smtClean="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配置</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smtClean="0">
                <a:solidFill>
                  <a:schemeClr val="tx1"/>
                </a:solidFill>
                <a:latin typeface="Courier New" panose="02070309020205020404" charset="0"/>
                <a:ea typeface="楷体" panose="02010609060101010101" pitchFamily="49" charset="-122"/>
                <a:sym typeface="+mn-ea"/>
              </a:rPr>
              <a:t>的</a:t>
            </a:r>
            <a:r>
              <a:rPr lang="en-US" altLang="zh-CN" sz="1200" i="1" dirty="0" smtClean="0">
                <a:solidFill>
                  <a:schemeClr val="tx1"/>
                </a:solidFill>
                <a:latin typeface="Courier New" panose="02070309020205020404" charset="0"/>
                <a:ea typeface="楷体" panose="02010609060101010101" pitchFamily="49" charset="-122"/>
                <a:sym typeface="+mn-ea"/>
              </a:rPr>
              <a:t>HA</a:t>
            </a:r>
            <a:r>
              <a:rPr lang="zh-CN" altLang="en-US" sz="1200" i="1" dirty="0" smtClean="0">
                <a:solidFill>
                  <a:schemeClr val="tx1"/>
                </a:solidFill>
                <a:latin typeface="Courier New" panose="02070309020205020404" charset="0"/>
                <a:ea typeface="楷体" panose="02010609060101010101" pitchFamily="49" charset="-122"/>
                <a:sym typeface="+mn-ea"/>
              </a:rPr>
              <a:t>自动</a:t>
            </a:r>
            <a:r>
              <a:rPr lang="zh-CN" altLang="en-US" sz="1200" i="1" dirty="0">
                <a:solidFill>
                  <a:schemeClr val="tx1"/>
                </a:solidFill>
                <a:latin typeface="Courier New" panose="02070309020205020404" charset="0"/>
                <a:ea typeface="楷体" panose="02010609060101010101" pitchFamily="49" charset="-122"/>
                <a:sym typeface="+mn-ea"/>
              </a:rPr>
              <a:t>恢复，如果要让</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能够在失败时自动恢复，之前已经讲过，一方面，要重写</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程序，一方面，要在</a:t>
            </a:r>
            <a:r>
              <a:rPr lang="en-US" altLang="zh-CN" sz="1200" i="1" dirty="0">
                <a:solidFill>
                  <a:schemeClr val="tx1"/>
                </a:solidFill>
                <a:latin typeface="Courier New" panose="02070309020205020404" charset="0"/>
                <a:ea typeface="楷体" panose="02010609060101010101" pitchFamily="49" charset="-122"/>
                <a:sym typeface="+mn-ea"/>
              </a:rPr>
              <a:t>spark-submit</a:t>
            </a:r>
            <a:r>
              <a:rPr lang="zh-CN" altLang="en-US" sz="1200" i="1" dirty="0">
                <a:solidFill>
                  <a:schemeClr val="tx1"/>
                </a:solidFill>
                <a:latin typeface="Courier New" panose="02070309020205020404" charset="0"/>
                <a:ea typeface="楷体" panose="02010609060101010101" pitchFamily="49" charset="-122"/>
                <a:sym typeface="+mn-ea"/>
              </a:rPr>
              <a:t>中添加参数</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   Driver HA</a:t>
            </a:r>
            <a:r>
              <a:rPr lang="zh-CN" altLang="en-US" sz="1200" i="1" dirty="0" smtClean="0">
                <a:solidFill>
                  <a:schemeClr val="tx1"/>
                </a:solidFill>
                <a:latin typeface="Courier New" panose="02070309020205020404" charset="0"/>
                <a:ea typeface="楷体" panose="02010609060101010101" pitchFamily="49" charset="-122"/>
                <a:sym typeface="+mn-ea"/>
              </a:rPr>
              <a:t>机制两种方式 </a:t>
            </a: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 程序重写</a:t>
            </a:r>
            <a:r>
              <a:rPr lang="en-US" altLang="zh-CN" sz="1200" i="1" dirty="0" smtClean="0">
                <a:solidFill>
                  <a:schemeClr val="tx1"/>
                </a:solidFill>
                <a:latin typeface="Courier New" panose="02070309020205020404" charset="0"/>
                <a:ea typeface="楷体" panose="02010609060101010101" pitchFamily="49" charset="-122"/>
                <a:sym typeface="+mn-ea"/>
              </a:rPr>
              <a:t>HA 2</a:t>
            </a:r>
            <a:r>
              <a:rPr lang="zh-CN" altLang="en-US" sz="1200" i="1" dirty="0" smtClean="0">
                <a:solidFill>
                  <a:schemeClr val="tx1"/>
                </a:solidFill>
                <a:latin typeface="Courier New" panose="02070309020205020404" charset="0"/>
                <a:ea typeface="楷体" panose="02010609060101010101" pitchFamily="49" charset="-122"/>
                <a:sym typeface="+mn-ea"/>
              </a:rPr>
              <a:t>）借助</a:t>
            </a:r>
            <a:r>
              <a:rPr lang="en-US" altLang="zh-CN" sz="1200" i="1" dirty="0" smtClean="0">
                <a:solidFill>
                  <a:schemeClr val="tx1"/>
                </a:solidFill>
                <a:latin typeface="Courier New" panose="02070309020205020404" charset="0"/>
                <a:ea typeface="楷体" panose="02010609060101010101" pitchFamily="49" charset="-122"/>
                <a:sym typeface="+mn-ea"/>
              </a:rPr>
              <a:t>Spark</a:t>
            </a:r>
            <a:r>
              <a:rPr lang="zh-CN" altLang="en-US" sz="1200" i="1" dirty="0" smtClean="0">
                <a:solidFill>
                  <a:schemeClr val="tx1"/>
                </a:solidFill>
                <a:latin typeface="Courier New" panose="02070309020205020404" charset="0"/>
                <a:ea typeface="楷体" panose="02010609060101010101" pitchFamily="49" charset="-122"/>
                <a:sym typeface="+mn-ea"/>
              </a:rPr>
              <a:t>集群进行维护</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solidFill>
                  <a:schemeClr val="tx1"/>
                </a:solidFill>
                <a:latin typeface="Courier New" panose="02070309020205020404" charset="0"/>
                <a:ea typeface="楷体" panose="02010609060101010101" pitchFamily="49" charset="-122"/>
                <a:sym typeface="+mn-ea"/>
              </a:rPr>
              <a:t>Spark</a:t>
            </a:r>
            <a:r>
              <a:rPr lang="zh-CN" altLang="en-US" b="1" i="1" dirty="0" smtClean="0">
                <a:solidFill>
                  <a:schemeClr val="tx1"/>
                </a:solidFill>
                <a:latin typeface="Courier New" panose="02070309020205020404" charset="0"/>
                <a:ea typeface="楷体" panose="02010609060101010101" pitchFamily="49" charset="-122"/>
                <a:sym typeface="+mn-ea"/>
              </a:rPr>
              <a:t>程序的部署</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21995" y="1429385"/>
            <a:ext cx="8161655" cy="3692525"/>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、预</a:t>
            </a:r>
            <a:r>
              <a:rPr lang="zh-CN" altLang="en-US" sz="1200" i="1" dirty="0">
                <a:solidFill>
                  <a:schemeClr val="tx1"/>
                </a:solidFill>
                <a:latin typeface="Courier New" panose="02070309020205020404" charset="0"/>
                <a:ea typeface="楷体" panose="02010609060101010101" pitchFamily="49" charset="-122"/>
                <a:sym typeface="+mn-ea"/>
              </a:rPr>
              <a:t>写日志机制，简写为</a:t>
            </a:r>
            <a:r>
              <a:rPr lang="en-US" altLang="zh-CN" sz="1200" i="1" dirty="0">
                <a:solidFill>
                  <a:schemeClr val="tx1"/>
                </a:solidFill>
                <a:latin typeface="Courier New" panose="02070309020205020404" charset="0"/>
                <a:ea typeface="楷体" panose="02010609060101010101" pitchFamily="49" charset="-122"/>
                <a:sym typeface="+mn-ea"/>
              </a:rPr>
              <a:t>WAL</a:t>
            </a:r>
            <a:r>
              <a:rPr lang="zh-CN" altLang="en-US" sz="1200" i="1" dirty="0">
                <a:solidFill>
                  <a:schemeClr val="tx1"/>
                </a:solidFill>
                <a:latin typeface="Courier New" panose="02070309020205020404" charset="0"/>
                <a:ea typeface="楷体" panose="02010609060101010101" pitchFamily="49" charset="-122"/>
                <a:sym typeface="+mn-ea"/>
              </a:rPr>
              <a:t>，全称为</a:t>
            </a:r>
            <a:r>
              <a:rPr lang="en-US" altLang="zh-CN" sz="1200" i="1" dirty="0">
                <a:solidFill>
                  <a:schemeClr val="tx1"/>
                </a:solidFill>
                <a:latin typeface="Courier New" panose="02070309020205020404" charset="0"/>
                <a:ea typeface="楷体" panose="02010609060101010101" pitchFamily="49" charset="-122"/>
                <a:sym typeface="+mn-ea"/>
              </a:rPr>
              <a:t>Write Ahead Log</a:t>
            </a:r>
            <a:r>
              <a:rPr lang="zh-CN" altLang="en-US" sz="1200" i="1" dirty="0">
                <a:solidFill>
                  <a:schemeClr val="tx1"/>
                </a:solidFill>
                <a:latin typeface="Courier New" panose="02070309020205020404" charset="0"/>
                <a:ea typeface="楷体" panose="02010609060101010101" pitchFamily="49" charset="-122"/>
                <a:sym typeface="+mn-ea"/>
              </a:rPr>
              <a:t>。从</a:t>
            </a:r>
            <a:r>
              <a:rPr lang="en-US" altLang="zh-CN" sz="1200" i="1" dirty="0">
                <a:solidFill>
                  <a:schemeClr val="tx1"/>
                </a:solidFill>
                <a:latin typeface="Courier New" panose="02070309020205020404" charset="0"/>
                <a:ea typeface="楷体" panose="02010609060101010101" pitchFamily="49" charset="-122"/>
                <a:sym typeface="+mn-ea"/>
              </a:rPr>
              <a:t>Spark 1.2</a:t>
            </a:r>
            <a:r>
              <a:rPr lang="zh-CN" altLang="en-US" sz="1200" i="1" dirty="0">
                <a:solidFill>
                  <a:schemeClr val="tx1"/>
                </a:solidFill>
                <a:latin typeface="Courier New" panose="02070309020205020404" charset="0"/>
                <a:ea typeface="楷体" panose="02010609060101010101" pitchFamily="49" charset="-122"/>
                <a:sym typeface="+mn-ea"/>
              </a:rPr>
              <a:t>版本开始，就引入了基于容错的文件系统的</a:t>
            </a:r>
            <a:r>
              <a:rPr lang="en-US" altLang="zh-CN" sz="1200" i="1" dirty="0">
                <a:solidFill>
                  <a:schemeClr val="tx1"/>
                </a:solidFill>
                <a:latin typeface="Courier New" panose="02070309020205020404" charset="0"/>
                <a:ea typeface="楷体" panose="02010609060101010101" pitchFamily="49" charset="-122"/>
                <a:sym typeface="+mn-ea"/>
              </a:rPr>
              <a:t>WAL</a:t>
            </a:r>
            <a:r>
              <a:rPr lang="zh-CN" altLang="en-US" sz="1200" i="1" dirty="0">
                <a:solidFill>
                  <a:schemeClr val="tx1"/>
                </a:solidFill>
                <a:latin typeface="Courier New" panose="02070309020205020404" charset="0"/>
                <a:ea typeface="楷体" panose="02010609060101010101" pitchFamily="49" charset="-122"/>
                <a:sym typeface="+mn-ea"/>
              </a:rPr>
              <a:t>机制。如果启用该机制，</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接收到的所有数据都会被写入配置的</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目录中的预写日志。这种机制可以让</a:t>
            </a:r>
            <a:r>
              <a:rPr lang="en-US" altLang="zh-CN" sz="1200" i="1" dirty="0">
                <a:solidFill>
                  <a:schemeClr val="tx1"/>
                </a:solidFill>
                <a:latin typeface="Courier New" panose="02070309020205020404" charset="0"/>
                <a:ea typeface="楷体" panose="02010609060101010101" pitchFamily="49" charset="-122"/>
                <a:sym typeface="+mn-ea"/>
              </a:rPr>
              <a:t>driver</a:t>
            </a:r>
            <a:r>
              <a:rPr lang="zh-CN" altLang="en-US" sz="1200" i="1" dirty="0">
                <a:solidFill>
                  <a:schemeClr val="tx1"/>
                </a:solidFill>
                <a:latin typeface="Courier New" panose="02070309020205020404" charset="0"/>
                <a:ea typeface="楷体" panose="02010609060101010101" pitchFamily="49" charset="-122"/>
                <a:sym typeface="+mn-ea"/>
              </a:rPr>
              <a:t>在恢复的时候，避免数据丢失，并且可以确保整个实时计算过程中，零数据丢失。</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配置方式：</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StreamingContext</a:t>
            </a:r>
            <a:r>
              <a:rPr lang="zh-CN" altLang="en-US" sz="1200" i="1" dirty="0" smtClean="0">
                <a:solidFill>
                  <a:schemeClr val="tx1"/>
                </a:solidFill>
                <a:latin typeface="Courier New" panose="02070309020205020404" charset="0"/>
                <a:ea typeface="楷体" panose="02010609060101010101" pitchFamily="49" charset="-122"/>
                <a:sym typeface="+mn-ea"/>
              </a:rPr>
              <a:t> 设置 </a:t>
            </a:r>
            <a:r>
              <a:rPr lang="en-US" altLang="zh-CN" sz="1200" i="1" dirty="0" smtClean="0">
                <a:solidFill>
                  <a:schemeClr val="tx1"/>
                </a:solidFill>
                <a:latin typeface="Courier New" panose="02070309020205020404" charset="0"/>
                <a:ea typeface="楷体" panose="02010609060101010101" pitchFamily="49" charset="-122"/>
                <a:sym typeface="+mn-ea"/>
              </a:rPr>
              <a:t>checkpoint()</a:t>
            </a:r>
            <a:r>
              <a:rPr lang="zh-CN" altLang="en-US" sz="1200" i="1" dirty="0" smtClean="0">
                <a:solidFill>
                  <a:schemeClr val="tx1"/>
                </a:solidFill>
                <a:latin typeface="Courier New" panose="02070309020205020404" charset="0"/>
                <a:ea typeface="楷体" panose="02010609060101010101" pitchFamily="49" charset="-122"/>
                <a:sym typeface="+mn-ea"/>
              </a:rPr>
              <a:t> 一</a:t>
            </a:r>
            <a:r>
              <a:rPr lang="zh-CN" altLang="en-US" sz="1200" i="1" dirty="0">
                <a:solidFill>
                  <a:schemeClr val="tx1"/>
                </a:solidFill>
                <a:latin typeface="Courier New" panose="02070309020205020404" charset="0"/>
                <a:ea typeface="楷体" panose="02010609060101010101" pitchFamily="49" charset="-122"/>
                <a:sym typeface="+mn-ea"/>
              </a:rPr>
              <a:t>个</a:t>
            </a:r>
            <a:r>
              <a:rPr lang="en-US" altLang="zh-CN" sz="1200" i="1" dirty="0">
                <a:solidFill>
                  <a:schemeClr val="tx1"/>
                </a:solidFill>
                <a:latin typeface="Courier New" panose="02070309020205020404" charset="0"/>
                <a:ea typeface="楷体" panose="02010609060101010101" pitchFamily="49" charset="-122"/>
                <a:sym typeface="+mn-ea"/>
              </a:rPr>
              <a:t>checkpoint</a:t>
            </a:r>
            <a:r>
              <a:rPr lang="zh-CN" altLang="en-US" sz="1200" i="1" dirty="0">
                <a:solidFill>
                  <a:schemeClr val="tx1"/>
                </a:solidFill>
                <a:latin typeface="Courier New" panose="02070309020205020404" charset="0"/>
                <a:ea typeface="楷体" panose="02010609060101010101" pitchFamily="49" charset="-122"/>
                <a:sym typeface="+mn-ea"/>
              </a:rPr>
              <a:t>目录</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spark.streaming.receiver.writeAheadLog.enable</a:t>
            </a:r>
            <a:r>
              <a:rPr lang="zh-CN" altLang="en-US" sz="1200" i="1" dirty="0">
                <a:solidFill>
                  <a:schemeClr val="tx1"/>
                </a:solidFill>
                <a:latin typeface="Courier New" panose="02070309020205020404" charset="0"/>
                <a:ea typeface="楷体" panose="02010609060101010101" pitchFamily="49" charset="-122"/>
                <a:sym typeface="+mn-ea"/>
              </a:rPr>
              <a:t>参数设置为</a:t>
            </a:r>
            <a:r>
              <a:rPr lang="en-US" altLang="zh-CN" sz="1200" i="1" dirty="0">
                <a:solidFill>
                  <a:schemeClr val="tx1"/>
                </a:solidFill>
                <a:latin typeface="Courier New" panose="02070309020205020404" charset="0"/>
                <a:ea typeface="楷体" panose="02010609060101010101" pitchFamily="49" charset="-122"/>
                <a:sym typeface="+mn-ea"/>
              </a:rPr>
              <a:t>true</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优化方式</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然而，这种极强的可靠性机制，会导致</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的吞吐量大幅度下降，因为单位时间内，有相当一部分时间需要将数据写入预写日志。如果又希望开启预写日志机制，确保数据零损失，又不希望影响系统的吞吐量，那么可以创建多个输入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，启动多个</a:t>
            </a:r>
            <a:r>
              <a:rPr lang="en-US" altLang="zh-CN" sz="1200" i="1" dirty="0" smtClean="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sym typeface="+mn-ea"/>
              </a:rPr>
              <a:t>建议，</a:t>
            </a:r>
            <a:r>
              <a:rPr lang="zh-CN" altLang="en-US" sz="1200" i="1" dirty="0">
                <a:solidFill>
                  <a:schemeClr val="tx1"/>
                </a:solidFill>
                <a:latin typeface="Courier New" panose="02070309020205020404" charset="0"/>
                <a:ea typeface="楷体" panose="02010609060101010101" pitchFamily="49" charset="-122"/>
                <a:sym typeface="+mn-ea"/>
              </a:rPr>
              <a:t>在启用了预写日志机制之后，推荐将复制持久化机制禁用掉，因为所有数据已经保存在容错的文件系统中了，不需要在用复制机制进行持久化，保存一份副本了。只要将输入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的持久化机制设置一下即可，</a:t>
            </a:r>
            <a:r>
              <a:rPr lang="en-US" altLang="zh-CN" sz="1200" i="1" dirty="0">
                <a:solidFill>
                  <a:schemeClr val="tx1"/>
                </a:solidFill>
                <a:latin typeface="Courier New" panose="02070309020205020404" charset="0"/>
                <a:ea typeface="楷体" panose="02010609060101010101" pitchFamily="49" charset="-122"/>
                <a:sym typeface="+mn-ea"/>
              </a:rPr>
              <a:t>persist(</a:t>
            </a:r>
            <a:r>
              <a:rPr lang="en-US" altLang="zh-CN" sz="1200" i="1" dirty="0" err="1">
                <a:solidFill>
                  <a:schemeClr val="tx1"/>
                </a:solidFill>
                <a:latin typeface="Courier New" panose="02070309020205020404" charset="0"/>
                <a:ea typeface="楷体" panose="02010609060101010101" pitchFamily="49" charset="-122"/>
                <a:sym typeface="+mn-ea"/>
              </a:rPr>
              <a:t>StorageLevel.MEMORY_AND_DISK_SER</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1995" y="1130300"/>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WAL</a:t>
            </a:r>
            <a:r>
              <a:rPr lang="zh-CN" altLang="en-US" b="1" i="1" dirty="0" smtClean="0">
                <a:latin typeface="Courier New" panose="02070309020205020404" charset="0"/>
                <a:ea typeface="楷体" panose="02010609060101010101" pitchFamily="49" charset="-122"/>
                <a:sym typeface="+mn-ea"/>
              </a:rPr>
              <a:t>（预写日志）</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258445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err="1" smtClean="0">
                <a:solidFill>
                  <a:schemeClr val="tx1"/>
                </a:solidFill>
                <a:latin typeface="Courier New" panose="02070309020205020404" charset="0"/>
                <a:ea typeface="楷体" panose="02010609060101010101" pitchFamily="49" charset="-122"/>
                <a:sym typeface="+mn-ea"/>
              </a:rPr>
              <a:t>spark.streaming.receiver.maxRate</a:t>
            </a:r>
            <a:r>
              <a:rPr lang="zh-CN" altLang="en-US" sz="1200" i="1" dirty="0">
                <a:solidFill>
                  <a:schemeClr val="tx1"/>
                </a:solidFill>
                <a:latin typeface="Courier New" panose="02070309020205020404" charset="0"/>
                <a:ea typeface="楷体" panose="02010609060101010101" pitchFamily="49" charset="-122"/>
                <a:sym typeface="+mn-ea"/>
              </a:rPr>
              <a:t>和</a:t>
            </a:r>
            <a:r>
              <a:rPr lang="en-US" altLang="zh-CN" sz="1200" i="1" dirty="0" err="1">
                <a:solidFill>
                  <a:schemeClr val="tx1"/>
                </a:solidFill>
                <a:latin typeface="Courier New" panose="02070309020205020404" charset="0"/>
                <a:ea typeface="楷体" panose="02010609060101010101" pitchFamily="49" charset="-122"/>
                <a:sym typeface="+mn-ea"/>
              </a:rPr>
              <a:t>spark.streaming.kafka.maxRatePerPartition</a:t>
            </a:r>
            <a:r>
              <a:rPr lang="zh-CN" altLang="en-US" sz="1200" i="1" dirty="0">
                <a:solidFill>
                  <a:schemeClr val="tx1"/>
                </a:solidFill>
                <a:latin typeface="Courier New" panose="02070309020205020404" charset="0"/>
                <a:ea typeface="楷体" panose="02010609060101010101" pitchFamily="49" charset="-122"/>
                <a:sym typeface="+mn-ea"/>
              </a:rPr>
              <a:t>参数可以用来设置，前者设置普通</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，后者是</a:t>
            </a:r>
            <a:r>
              <a:rPr lang="en-US" altLang="zh-CN" sz="1200" i="1" dirty="0">
                <a:solidFill>
                  <a:schemeClr val="tx1"/>
                </a:solidFill>
                <a:latin typeface="Courier New" panose="02070309020205020404" charset="0"/>
                <a:ea typeface="楷体" panose="02010609060101010101" pitchFamily="49" charset="-122"/>
                <a:sym typeface="+mn-ea"/>
              </a:rPr>
              <a:t>Kafka Direct</a:t>
            </a:r>
            <a:r>
              <a:rPr lang="zh-CN" altLang="en-US" sz="1200" i="1" dirty="0">
                <a:solidFill>
                  <a:schemeClr val="tx1"/>
                </a:solidFill>
                <a:latin typeface="Courier New" panose="02070309020205020404" charset="0"/>
                <a:ea typeface="楷体" panose="02010609060101010101" pitchFamily="49" charset="-122"/>
                <a:sym typeface="+mn-ea"/>
              </a:rPr>
              <a:t>方式。</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1.5</a:t>
            </a:r>
            <a:r>
              <a:rPr lang="zh-CN" altLang="en-US" sz="1200" i="1" dirty="0">
                <a:solidFill>
                  <a:schemeClr val="tx1"/>
                </a:solidFill>
                <a:latin typeface="Courier New" panose="02070309020205020404" charset="0"/>
                <a:ea typeface="楷体" panose="02010609060101010101" pitchFamily="49" charset="-122"/>
                <a:sym typeface="+mn-ea"/>
              </a:rPr>
              <a:t>中，对于</a:t>
            </a:r>
            <a:r>
              <a:rPr lang="en-US" altLang="zh-CN" sz="1200" i="1" dirty="0">
                <a:solidFill>
                  <a:schemeClr val="tx1"/>
                </a:solidFill>
                <a:latin typeface="Courier New" panose="02070309020205020404" charset="0"/>
                <a:ea typeface="楷体" panose="02010609060101010101" pitchFamily="49" charset="-122"/>
                <a:sym typeface="+mn-ea"/>
              </a:rPr>
              <a:t>Kafka Direct</a:t>
            </a:r>
            <a:r>
              <a:rPr lang="zh-CN" altLang="en-US" sz="1200" i="1" dirty="0">
                <a:solidFill>
                  <a:schemeClr val="tx1"/>
                </a:solidFill>
                <a:latin typeface="Courier New" panose="02070309020205020404" charset="0"/>
                <a:ea typeface="楷体" panose="02010609060101010101" pitchFamily="49" charset="-122"/>
                <a:sym typeface="+mn-ea"/>
              </a:rPr>
              <a:t>方式，引入了</a:t>
            </a:r>
            <a:r>
              <a:rPr lang="en-US" altLang="zh-CN" sz="1200" i="1" dirty="0">
                <a:solidFill>
                  <a:schemeClr val="tx1"/>
                </a:solidFill>
                <a:latin typeface="Courier New" panose="02070309020205020404" charset="0"/>
                <a:ea typeface="楷体" panose="02010609060101010101" pitchFamily="49" charset="-122"/>
                <a:sym typeface="+mn-ea"/>
              </a:rPr>
              <a:t>backpressure</a:t>
            </a:r>
            <a:r>
              <a:rPr lang="zh-CN" altLang="en-US" sz="1200" i="1" dirty="0">
                <a:solidFill>
                  <a:schemeClr val="tx1"/>
                </a:solidFill>
                <a:latin typeface="Courier New" panose="02070309020205020404" charset="0"/>
                <a:ea typeface="楷体" panose="02010609060101010101" pitchFamily="49" charset="-122"/>
                <a:sym typeface="+mn-ea"/>
              </a:rPr>
              <a:t>机制，从而不需要设置</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的限速，</a:t>
            </a:r>
            <a:r>
              <a:rPr lang="en-US" altLang="zh-CN" sz="1200" i="1" dirty="0">
                <a:solidFill>
                  <a:schemeClr val="tx1"/>
                </a:solidFill>
                <a:latin typeface="Courier New" panose="02070309020205020404" charset="0"/>
                <a:ea typeface="楷体" panose="02010609060101010101" pitchFamily="49" charset="-122"/>
                <a:sym typeface="+mn-ea"/>
              </a:rPr>
              <a:t>Spark</a:t>
            </a:r>
            <a:r>
              <a:rPr lang="zh-CN" altLang="en-US" sz="1200" i="1" dirty="0">
                <a:solidFill>
                  <a:schemeClr val="tx1"/>
                </a:solidFill>
                <a:latin typeface="Courier New" panose="02070309020205020404" charset="0"/>
                <a:ea typeface="楷体" panose="02010609060101010101" pitchFamily="49" charset="-122"/>
                <a:sym typeface="+mn-ea"/>
              </a:rPr>
              <a:t>可以自动估计</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最合理的接收速度，并根据情况动态调整。只要将</a:t>
            </a:r>
            <a:r>
              <a:rPr lang="en-US" altLang="zh-CN" sz="1200" i="1" dirty="0" err="1">
                <a:solidFill>
                  <a:schemeClr val="tx1"/>
                </a:solidFill>
                <a:latin typeface="Courier New" panose="02070309020205020404" charset="0"/>
                <a:ea typeface="楷体" panose="02010609060101010101" pitchFamily="49" charset="-122"/>
                <a:sym typeface="+mn-ea"/>
              </a:rPr>
              <a:t>spark.streaming.backpressure.enabled</a:t>
            </a:r>
            <a:r>
              <a:rPr lang="zh-CN" altLang="en-US" sz="1200" i="1" dirty="0">
                <a:solidFill>
                  <a:schemeClr val="tx1"/>
                </a:solidFill>
                <a:latin typeface="Courier New" panose="02070309020205020404" charset="0"/>
                <a:ea typeface="楷体" panose="02010609060101010101" pitchFamily="49" charset="-122"/>
                <a:sym typeface="+mn-ea"/>
              </a:rPr>
              <a:t>设置为</a:t>
            </a:r>
            <a:r>
              <a:rPr lang="en-US" altLang="zh-CN" sz="1200" i="1" dirty="0">
                <a:solidFill>
                  <a:schemeClr val="tx1"/>
                </a:solidFill>
                <a:latin typeface="Courier New" panose="02070309020205020404" charset="0"/>
                <a:ea typeface="楷体" panose="02010609060101010101" pitchFamily="49" charset="-122"/>
                <a:sym typeface="+mn-ea"/>
              </a:rPr>
              <a:t>true</a:t>
            </a:r>
            <a:r>
              <a:rPr lang="zh-CN" altLang="en-US" sz="1200" i="1" dirty="0">
                <a:solidFill>
                  <a:schemeClr val="tx1"/>
                </a:solidFill>
                <a:latin typeface="Courier New" panose="02070309020205020404" charset="0"/>
                <a:ea typeface="楷体" panose="02010609060101010101" pitchFamily="49" charset="-122"/>
                <a:sym typeface="+mn-ea"/>
              </a:rPr>
              <a:t>即可。</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3</a:t>
            </a:r>
            <a:r>
              <a:rPr lang="zh-CN" altLang="en-US" sz="1200" i="1" dirty="0" smtClean="0">
                <a:solidFill>
                  <a:schemeClr val="tx1"/>
                </a:solidFill>
                <a:latin typeface="Courier New" panose="02070309020205020404" charset="0"/>
                <a:ea typeface="楷体" panose="02010609060101010101" pitchFamily="49" charset="-122"/>
                <a:sym typeface="+mn-ea"/>
              </a:rPr>
              <a:t>、企业级内部使用场景一般都是</a:t>
            </a:r>
            <a:r>
              <a:rPr lang="en-US" altLang="zh-CN" sz="1200" i="1" dirty="0">
                <a:solidFill>
                  <a:schemeClr val="tx1"/>
                </a:solidFill>
                <a:latin typeface="Courier New" panose="02070309020205020404" charset="0"/>
                <a:ea typeface="楷体" panose="02010609060101010101" pitchFamily="49" charset="-122"/>
                <a:sym typeface="+mn-ea"/>
              </a:rPr>
              <a:t>Kafka </a:t>
            </a:r>
            <a:r>
              <a:rPr lang="en-US" altLang="zh-CN" sz="1200" i="1" dirty="0" smtClean="0">
                <a:solidFill>
                  <a:schemeClr val="tx1"/>
                </a:solidFill>
                <a:latin typeface="Courier New" panose="02070309020205020404" charset="0"/>
                <a:ea typeface="楷体" panose="02010609060101010101" pitchFamily="49" charset="-122"/>
                <a:sym typeface="+mn-ea"/>
              </a:rPr>
              <a:t>Direct</a:t>
            </a:r>
            <a:r>
              <a:rPr lang="zh-CN" altLang="en-US" sz="1200" i="1" dirty="0" smtClean="0">
                <a:solidFill>
                  <a:schemeClr val="tx1"/>
                </a:solidFill>
                <a:latin typeface="Courier New" panose="02070309020205020404" charset="0"/>
                <a:ea typeface="楷体" panose="02010609060101010101" pitchFamily="49" charset="-122"/>
                <a:sym typeface="+mn-ea"/>
              </a:rPr>
              <a:t>方式，优点</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、不用</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，不会独占集群的一个</a:t>
            </a:r>
            <a:r>
              <a:rPr lang="en-US" altLang="zh-CN" sz="1200" i="1" dirty="0" err="1">
                <a:solidFill>
                  <a:schemeClr val="tx1"/>
                </a:solidFill>
                <a:latin typeface="Courier New" panose="02070309020205020404" charset="0"/>
                <a:ea typeface="楷体" panose="02010609060101010101" pitchFamily="49" charset="-122"/>
                <a:sym typeface="+mn-ea"/>
              </a:rPr>
              <a:t>cpu</a:t>
            </a:r>
            <a:r>
              <a:rPr lang="en-US" altLang="zh-CN" sz="1200" i="1" dirty="0">
                <a:solidFill>
                  <a:schemeClr val="tx1"/>
                </a:solidFill>
                <a:latin typeface="Courier New" panose="02070309020205020404" charset="0"/>
                <a:ea typeface="楷体" panose="02010609060101010101" pitchFamily="49" charset="-122"/>
                <a:sym typeface="+mn-ea"/>
              </a:rPr>
              <a:t> core</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、有</a:t>
            </a:r>
            <a:r>
              <a:rPr lang="en-US" altLang="zh-CN" sz="1200" i="1" dirty="0">
                <a:solidFill>
                  <a:schemeClr val="tx1"/>
                </a:solidFill>
                <a:latin typeface="Courier New" panose="02070309020205020404" charset="0"/>
                <a:ea typeface="楷体" panose="02010609060101010101" pitchFamily="49" charset="-122"/>
                <a:sym typeface="+mn-ea"/>
              </a:rPr>
              <a:t>backpressure</a:t>
            </a:r>
            <a:r>
              <a:rPr lang="zh-CN" altLang="en-US" sz="1200" i="1" dirty="0">
                <a:solidFill>
                  <a:schemeClr val="tx1"/>
                </a:solidFill>
                <a:latin typeface="Courier New" panose="02070309020205020404" charset="0"/>
                <a:ea typeface="楷体" panose="02010609060101010101" pitchFamily="49" charset="-122"/>
                <a:sym typeface="+mn-ea"/>
              </a:rPr>
              <a:t>自动调节接收速率的机制</a:t>
            </a:r>
            <a:r>
              <a:rPr lang="zh-CN" altLang="en-US" sz="1200" i="1" dirty="0" smtClean="0">
                <a:solidFill>
                  <a:schemeClr val="tx1"/>
                </a:solidFill>
                <a:latin typeface="Courier New" panose="02070309020205020404" charset="0"/>
                <a:ea typeface="楷体" panose="02010609060101010101" pitchFamily="49" charset="-122"/>
                <a:sym typeface="+mn-ea"/>
              </a:rPr>
              <a:t>；</a:t>
            </a:r>
            <a:endParaRPr lang="zh-CN" altLang="en-US"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en-US" altLang="zh-CN" b="1" i="1" dirty="0" smtClean="0">
                <a:latin typeface="Courier New" panose="02070309020205020404" charset="0"/>
                <a:ea typeface="楷体" panose="02010609060101010101" pitchFamily="49" charset="-122"/>
                <a:sym typeface="+mn-ea"/>
              </a:rPr>
              <a:t>Receiver</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743190" cy="2861310"/>
          </a:xfrm>
          <a:prstGeom prst="rect">
            <a:avLst/>
          </a:prstGeom>
          <a:noFill/>
        </p:spPr>
        <p:txBody>
          <a:bodyPr wrap="square" rtlCol="0">
            <a:spAutoFit/>
          </a:bodyPr>
          <a:p>
            <a:pPr algn="l">
              <a:lnSpc>
                <a:spcPct val="150000"/>
              </a:lnSpc>
              <a:buNone/>
            </a:pP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大家知道，线上的</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Spark </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Streaming</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应用程序都是</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7 * </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24 </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 </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30</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小时</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运行的。因此如果需要对正在运行的应用程序，进行代码的升级，那么有两种方式可以实现</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a:t>
            </a:r>
            <a:endParaRPr lang="en-US" altLang="zh-CN" sz="1200" b="0" i="1" dirty="0" smtClean="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1</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、并行： 也就是升级后的</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Spark</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应用程序与旧的</a:t>
            </a: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Spark</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应用程序并行，当新的应用程序没有问题时，才可以将旧的替换掉。这种方式适合于客户单独立拉取自己的数据。</a:t>
            </a:r>
            <a:endParaRPr lang="en-US" altLang="zh-CN" sz="1200" b="0" i="1" dirty="0" smtClean="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endParaRPr lang="en-US" altLang="zh-CN"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2</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、必须有缓存系统保存数据才可以，启动新的应用程序。</a:t>
            </a:r>
            <a:endParaRPr lang="en-US" altLang="zh-CN"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rPr>
              <a:t>目录不能共享</a:t>
            </a:r>
            <a:endParaRPr lang="zh-CN" altLang="en-US" sz="1200" b="0" i="1" dirty="0">
              <a:solidFill>
                <a:schemeClr val="tx1"/>
              </a:solidFill>
              <a:latin typeface="Courier New" panose="02070309020205020404" charset="0"/>
              <a:ea typeface="楷体" panose="02010609060101010101" pitchFamily="49" charset="-122"/>
              <a:cs typeface="Courier New" panose="02070309020205020404" charset="0"/>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注意：配置了</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driver</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自动恢复机制时，如果想要根据旧的应用程序的</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信息，启动新的应用程序，是不可行的。需要让新的应用程序针对新的</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目录启动，或者删除之前的</a:t>
            </a:r>
            <a:r>
              <a:rPr lang="en-US" altLang="zh-CN" sz="1200" i="1" dirty="0">
                <a:solidFill>
                  <a:schemeClr val="tx1"/>
                </a:solidFill>
                <a:latin typeface="Courier New" panose="02070309020205020404" charset="0"/>
                <a:ea typeface="楷体" panose="02010609060101010101" pitchFamily="49" charset="-122"/>
                <a:cs typeface="Courier New" panose="02070309020205020404" charset="0"/>
                <a:sym typeface="+mn-ea"/>
              </a:rPr>
              <a:t>checkpoint</a:t>
            </a:r>
            <a:r>
              <a:rPr lang="zh-CN" altLang="en-US" sz="1200" i="1" dirty="0">
                <a:solidFill>
                  <a:schemeClr val="tx1"/>
                </a:solidFill>
                <a:latin typeface="Courier New" panose="02070309020205020404" charset="0"/>
                <a:ea typeface="楷体" panose="02010609060101010101" pitchFamily="49" charset="-122"/>
                <a:cs typeface="Courier New" panose="02070309020205020404" charset="0"/>
                <a:sym typeface="+mn-ea"/>
              </a:rPr>
              <a:t>目录</a:t>
            </a:r>
            <a:endPar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28980" y="1362075"/>
            <a:ext cx="5381625" cy="299085"/>
          </a:xfrm>
          <a:prstGeom prst="rect">
            <a:avLst/>
          </a:prstGeom>
          <a:noFill/>
        </p:spPr>
        <p:txBody>
          <a:bodyPr wrap="square" rtlCol="0">
            <a:spAutoFit/>
          </a:bodyPr>
          <a:p>
            <a:pPr marL="285750" indent="-285750" algn="l">
              <a:buFont typeface="Wingdings" panose="05000000000000000000" charset="0"/>
              <a:buChar char="Ø"/>
            </a:pPr>
            <a:r>
              <a:rPr lang="zh-CN" altLang="en-US" b="1" i="1" dirty="0" smtClean="0">
                <a:latin typeface="Courier New" panose="02070309020205020404" charset="0"/>
                <a:ea typeface="楷体" panose="02010609060101010101" pitchFamily="49" charset="-122"/>
                <a:sym typeface="+mn-ea"/>
              </a:rPr>
              <a:t>升级</a:t>
            </a:r>
            <a:r>
              <a:rPr lang="en-US" altLang="zh-CN" b="1" i="1" dirty="0" smtClean="0">
                <a:latin typeface="Courier New" panose="02070309020205020404" charset="0"/>
                <a:ea typeface="楷体" panose="02010609060101010101" pitchFamily="49" charset="-122"/>
                <a:sym typeface="+mn-ea"/>
              </a:rPr>
              <a:t>Sparking</a:t>
            </a:r>
            <a:r>
              <a:rPr lang="zh-CN" altLang="en-US" b="1" i="1" dirty="0" smtClean="0">
                <a:latin typeface="Courier New" panose="02070309020205020404" charset="0"/>
                <a:ea typeface="楷体" panose="02010609060101010101" pitchFamily="49" charset="-122"/>
                <a:sym typeface="+mn-ea"/>
              </a:rPr>
              <a:t>应用程序在线上</a:t>
            </a:r>
            <a:endParaRPr lang="zh-CN" altLang="en-US"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部署、监控机制</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7715" y="1914525"/>
            <a:ext cx="7800340" cy="2861310"/>
          </a:xfrm>
          <a:prstGeom prst="rect">
            <a:avLst/>
          </a:prstGeom>
          <a:noFill/>
        </p:spPr>
        <p:txBody>
          <a:bodyPr wrap="square" rtlCol="0">
            <a:sp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Web UI</a:t>
            </a:r>
            <a:r>
              <a:rPr lang="zh-CN" altLang="en-US" sz="1200" i="1" dirty="0">
                <a:solidFill>
                  <a:schemeClr val="tx1"/>
                </a:solidFill>
                <a:latin typeface="Courier New" panose="02070309020205020404" charset="0"/>
                <a:ea typeface="楷体" panose="02010609060101010101" pitchFamily="49" charset="-122"/>
                <a:sym typeface="+mn-ea"/>
              </a:rPr>
              <a:t>会显示一个独立的</a:t>
            </a:r>
            <a:r>
              <a:rPr lang="en-US" altLang="zh-CN" sz="1200" i="1" dirty="0">
                <a:solidFill>
                  <a:schemeClr val="tx1"/>
                </a:solidFill>
                <a:latin typeface="Courier New" panose="02070309020205020404" charset="0"/>
                <a:ea typeface="楷体" panose="02010609060101010101" pitchFamily="49" charset="-122"/>
                <a:sym typeface="+mn-ea"/>
              </a:rPr>
              <a:t>streaming tab</a:t>
            </a:r>
            <a:r>
              <a:rPr lang="zh-CN" altLang="en-US" sz="1200" i="1" dirty="0">
                <a:solidFill>
                  <a:schemeClr val="tx1"/>
                </a:solidFill>
                <a:latin typeface="Courier New" panose="02070309020205020404" charset="0"/>
                <a:ea typeface="楷体" panose="02010609060101010101" pitchFamily="49" charset="-122"/>
                <a:sym typeface="+mn-ea"/>
              </a:rPr>
              <a:t>，会显示</a:t>
            </a:r>
            <a:r>
              <a:rPr lang="en-US" altLang="zh-CN" sz="1200" i="1" dirty="0">
                <a:solidFill>
                  <a:schemeClr val="tx1"/>
                </a:solidFill>
                <a:latin typeface="Courier New" panose="02070309020205020404" charset="0"/>
                <a:ea typeface="楷体" panose="02010609060101010101" pitchFamily="49" charset="-122"/>
                <a:sym typeface="+mn-ea"/>
              </a:rPr>
              <a:t>Receiver</a:t>
            </a:r>
            <a:r>
              <a:rPr lang="zh-CN" altLang="en-US" sz="1200" i="1" dirty="0">
                <a:solidFill>
                  <a:schemeClr val="tx1"/>
                </a:solidFill>
                <a:latin typeface="Courier New" panose="02070309020205020404" charset="0"/>
                <a:ea typeface="楷体" panose="02010609060101010101" pitchFamily="49" charset="-122"/>
                <a:sym typeface="+mn-ea"/>
              </a:rPr>
              <a:t>的信息，比如是否活跃，接收到了多少数据，是否有异常等；还会显示完成的</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的信息，</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的处理时间、队列延迟等。这些信息可以用于监控</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应用的进度。</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Spark UI</a:t>
            </a:r>
            <a:r>
              <a:rPr lang="zh-CN" altLang="en-US" sz="1200" i="1" dirty="0">
                <a:solidFill>
                  <a:schemeClr val="tx1"/>
                </a:solidFill>
                <a:latin typeface="Courier New" panose="02070309020205020404" charset="0"/>
                <a:ea typeface="楷体" panose="02010609060101010101" pitchFamily="49" charset="-122"/>
                <a:sym typeface="+mn-ea"/>
              </a:rPr>
              <a:t>中，以下两个统计指标格外重要：</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1</a:t>
            </a:r>
            <a:r>
              <a:rPr lang="zh-CN" altLang="en-US" sz="1200" i="1" dirty="0">
                <a:solidFill>
                  <a:schemeClr val="tx1"/>
                </a:solidFill>
                <a:latin typeface="Courier New" panose="02070309020205020404" charset="0"/>
                <a:ea typeface="楷体" panose="02010609060101010101" pitchFamily="49" charset="-122"/>
                <a:sym typeface="+mn-ea"/>
              </a:rPr>
              <a:t>、处理时间</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每个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的数据的处理</a:t>
            </a:r>
            <a:r>
              <a:rPr lang="zh-CN" altLang="en-US" sz="1200" i="1" dirty="0" smtClean="0">
                <a:solidFill>
                  <a:schemeClr val="tx1"/>
                </a:solidFill>
                <a:latin typeface="Courier New" panose="02070309020205020404" charset="0"/>
                <a:ea typeface="楷体" panose="02010609060101010101" pitchFamily="49" charset="-122"/>
                <a:sym typeface="+mn-ea"/>
              </a:rPr>
              <a:t>耗时</a:t>
            </a:r>
            <a:r>
              <a:rPr lang="en-US" altLang="zh-CN" sz="1200" i="1" dirty="0" smtClean="0">
                <a:solidFill>
                  <a:schemeClr val="tx1"/>
                </a:solidFill>
                <a:latin typeface="Courier New" panose="02070309020205020404" charset="0"/>
                <a:ea typeface="楷体" panose="02010609060101010101" pitchFamily="49" charset="-122"/>
                <a:sym typeface="+mn-ea"/>
              </a:rPr>
              <a:t>—</a:t>
            </a:r>
            <a:r>
              <a:rPr lang="zh-CN" altLang="en-US" sz="1200" i="1" dirty="0" smtClean="0">
                <a:solidFill>
                  <a:schemeClr val="tx1"/>
                </a:solidFill>
                <a:latin typeface="Courier New" panose="02070309020205020404" charset="0"/>
                <a:ea typeface="楷体" panose="02010609060101010101" pitchFamily="49" charset="-122"/>
                <a:sym typeface="+mn-ea"/>
              </a:rPr>
              <a:t>直接监控每个</a:t>
            </a:r>
            <a:r>
              <a:rPr lang="en-US" altLang="zh-CN" sz="1200" i="1" dirty="0" smtClean="0">
                <a:solidFill>
                  <a:schemeClr val="tx1"/>
                </a:solidFill>
                <a:latin typeface="Courier New" panose="02070309020205020404" charset="0"/>
                <a:ea typeface="楷体" panose="02010609060101010101" pitchFamily="49" charset="-122"/>
                <a:sym typeface="+mn-ea"/>
              </a:rPr>
              <a:t>batch</a:t>
            </a:r>
            <a:r>
              <a:rPr lang="zh-CN" altLang="en-US" sz="1200" i="1" dirty="0" smtClean="0">
                <a:solidFill>
                  <a:schemeClr val="tx1"/>
                </a:solidFill>
                <a:latin typeface="Courier New" panose="02070309020205020404" charset="0"/>
                <a:ea typeface="楷体" panose="02010609060101010101" pitchFamily="49" charset="-122"/>
                <a:sym typeface="+mn-ea"/>
              </a:rPr>
              <a:t>是否延迟。</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a:solidFill>
                  <a:schemeClr val="tx1"/>
                </a:solidFill>
                <a:latin typeface="Courier New" panose="02070309020205020404" charset="0"/>
                <a:ea typeface="楷体" panose="02010609060101010101" pitchFamily="49" charset="-122"/>
                <a:sym typeface="+mn-ea"/>
              </a:rPr>
              <a:t>2</a:t>
            </a:r>
            <a:r>
              <a:rPr lang="zh-CN" altLang="en-US" sz="1200" i="1" dirty="0">
                <a:solidFill>
                  <a:schemeClr val="tx1"/>
                </a:solidFill>
                <a:latin typeface="Courier New" panose="02070309020205020404" charset="0"/>
                <a:ea typeface="楷体" panose="02010609060101010101" pitchFamily="49" charset="-122"/>
                <a:sym typeface="+mn-ea"/>
              </a:rPr>
              <a:t>、调度延迟</a:t>
            </a:r>
            <a:r>
              <a:rPr lang="en-US" altLang="zh-CN" sz="1200" i="1" dirty="0">
                <a:solidFill>
                  <a:schemeClr val="tx1"/>
                </a:solidFill>
                <a:latin typeface="Courier New" panose="02070309020205020404" charset="0"/>
                <a:ea typeface="楷体" panose="02010609060101010101" pitchFamily="49" charset="-122"/>
                <a:sym typeface="+mn-ea"/>
              </a:rPr>
              <a:t>——</a:t>
            </a:r>
            <a:r>
              <a:rPr lang="zh-CN" altLang="en-US" sz="1200" i="1" dirty="0">
                <a:solidFill>
                  <a:schemeClr val="tx1"/>
                </a:solidFill>
                <a:latin typeface="Courier New" panose="02070309020205020404" charset="0"/>
                <a:ea typeface="楷体" panose="02010609060101010101" pitchFamily="49" charset="-122"/>
                <a:sym typeface="+mn-ea"/>
              </a:rPr>
              <a:t>一个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在队列中阻塞住，等待上一个</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完成处理的</a:t>
            </a:r>
            <a:r>
              <a:rPr lang="zh-CN" altLang="en-US" sz="1200" i="1" dirty="0" smtClean="0">
                <a:solidFill>
                  <a:schemeClr val="tx1"/>
                </a:solidFill>
                <a:latin typeface="Courier New" panose="02070309020205020404" charset="0"/>
                <a:ea typeface="楷体" panose="02010609060101010101" pitchFamily="49" charset="-122"/>
                <a:sym typeface="+mn-ea"/>
              </a:rPr>
              <a:t>时间</a:t>
            </a: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endParaRPr lang="zh-CN" altLang="en-US" sz="1200" b="0" i="1" dirty="0">
              <a:solidFill>
                <a:schemeClr val="tx1"/>
              </a:solidFill>
              <a:latin typeface="Courier New" panose="02070309020205020404" charset="0"/>
              <a:ea typeface="楷体" panose="02010609060101010101" pitchFamily="49" charset="-122"/>
            </a:endParaRPr>
          </a:p>
          <a:p>
            <a:pPr algn="l">
              <a:lnSpc>
                <a:spcPct val="150000"/>
              </a:lnSpc>
              <a:buNone/>
            </a:pPr>
            <a:r>
              <a:rPr lang="zh-CN" altLang="en-US" sz="1200" i="1" dirty="0">
                <a:solidFill>
                  <a:schemeClr val="tx1"/>
                </a:solidFill>
                <a:latin typeface="Courier New" panose="02070309020205020404" charset="0"/>
                <a:ea typeface="楷体" panose="02010609060101010101" pitchFamily="49" charset="-122"/>
                <a:sym typeface="+mn-ea"/>
              </a:rPr>
              <a:t>如果</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的处理时间，比</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的间隔要长的话，而且调度延迟时间持续增长，应用程序不足以使用当前设定的速率来处理接收到的数据，此时，可以考虑增加</a:t>
            </a:r>
            <a:r>
              <a:rPr lang="en-US" altLang="zh-CN" sz="1200" i="1" dirty="0">
                <a:solidFill>
                  <a:schemeClr val="tx1"/>
                </a:solidFill>
                <a:latin typeface="Courier New" panose="02070309020205020404" charset="0"/>
                <a:ea typeface="楷体" panose="02010609060101010101" pitchFamily="49" charset="-122"/>
                <a:sym typeface="+mn-ea"/>
              </a:rPr>
              <a:t>batch</a:t>
            </a:r>
            <a:r>
              <a:rPr lang="zh-CN" altLang="en-US" sz="1200" i="1" dirty="0">
                <a:solidFill>
                  <a:schemeClr val="tx1"/>
                </a:solidFill>
                <a:latin typeface="Courier New" panose="02070309020205020404" charset="0"/>
                <a:ea typeface="楷体" panose="02010609060101010101" pitchFamily="49" charset="-122"/>
                <a:sym typeface="+mn-ea"/>
              </a:rPr>
              <a:t>的间隔时间。</a:t>
            </a:r>
            <a:endParaRPr lang="zh-CN" altLang="en-US" sz="12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28980" y="1362075"/>
            <a:ext cx="5381625" cy="306705"/>
          </a:xfrm>
          <a:prstGeom prst="rect">
            <a:avLst/>
          </a:prstGeom>
          <a:noFill/>
        </p:spPr>
        <p:txBody>
          <a:bodyPr wrap="square" rtlCol="0">
            <a:spAutoFit/>
          </a:bodyPr>
          <a:p>
            <a:pPr marL="285750" indent="-285750" algn="l">
              <a:buFont typeface="Wingdings" panose="05000000000000000000" charset="0"/>
              <a:buChar char="Ø"/>
            </a:pPr>
            <a:r>
              <a:rPr lang="zh-CN" altLang="en-US" sz="1400" b="1" i="1" dirty="0" smtClean="0">
                <a:latin typeface="Courier New" panose="02070309020205020404" charset="0"/>
                <a:ea typeface="楷体" panose="02010609060101010101" pitchFamily="49" charset="-122"/>
                <a:sym typeface="+mn-ea"/>
              </a:rPr>
              <a:t>监控</a:t>
            </a:r>
            <a:r>
              <a:rPr lang="en-US" altLang="zh-CN" sz="1400" b="1" i="1" dirty="0" smtClean="0">
                <a:latin typeface="Courier New" panose="02070309020205020404" charset="0"/>
                <a:ea typeface="楷体" panose="02010609060101010101" pitchFamily="49" charset="-122"/>
                <a:sym typeface="+mn-ea"/>
              </a:rPr>
              <a:t>Spark</a:t>
            </a:r>
            <a:r>
              <a:rPr lang="zh-CN" altLang="en-US" sz="1400" b="1" i="1" dirty="0" smtClean="0">
                <a:latin typeface="Courier New" panose="02070309020205020404" charset="0"/>
                <a:ea typeface="楷体" panose="02010609060101010101" pitchFamily="49" charset="-122"/>
                <a:sym typeface="+mn-ea"/>
              </a:rPr>
              <a:t>应用程序</a:t>
            </a:r>
            <a:endParaRPr lang="zh-CN" altLang="en-US" sz="1400" b="1"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34365" y="1409700"/>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Courier New" panose="02070309020205020404" charset="0"/>
                <a:ea typeface="楷体" panose="02010609060101010101" pitchFamily="49" charset="-122"/>
                <a:sym typeface="+mn-ea"/>
              </a:rPr>
              <a:t>设置合理的</a:t>
            </a:r>
            <a:r>
              <a:rPr lang="en-US" altLang="zh-CN" sz="1600" b="1" i="1" dirty="0" err="1" smtClean="0">
                <a:latin typeface="Courier New" panose="02070309020205020404" charset="0"/>
                <a:ea typeface="楷体" panose="02010609060101010101" pitchFamily="49" charset="-122"/>
                <a:sym typeface="+mn-ea"/>
              </a:rPr>
              <a:t>cpu</a:t>
            </a:r>
            <a:r>
              <a:rPr lang="zh-CN" altLang="en-US" sz="1600" b="1" i="1" dirty="0" smtClean="0">
                <a:latin typeface="Courier New" panose="02070309020205020404" charset="0"/>
                <a:ea typeface="楷体" panose="02010609060101010101" pitchFamily="49" charset="-122"/>
                <a:sym typeface="+mn-ea"/>
              </a:rPr>
              <a:t>资源数</a:t>
            </a:r>
            <a:endParaRPr lang="zh-CN" altLang="en-US" sz="1600" b="1"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910590" y="1747520"/>
            <a:ext cx="7599680" cy="1649095"/>
          </a:xfrm>
          <a:prstGeom prst="rect">
            <a:avLst/>
          </a:prstGeom>
          <a:noFill/>
        </p:spPr>
        <p:txBody>
          <a:bodyPr wrap="square" rtlCol="0">
            <a:spAutoFit/>
          </a:bodyPr>
          <a:p>
            <a:pPr marL="285750" indent="-285750">
              <a:lnSpc>
                <a:spcPct val="150000"/>
              </a:lnSpc>
              <a:buFont typeface="Wingdings" panose="05000000000000000000" charset="0"/>
              <a:buChar char="l"/>
            </a:pPr>
            <a:r>
              <a:rPr lang="zh-CN" altLang="en-US" dirty="0">
                <a:latin typeface="Courier New" panose="02070309020205020404" charset="0"/>
                <a:ea typeface="楷体" panose="02010609060101010101" pitchFamily="49" charset="-122"/>
                <a:sym typeface="+mn-ea"/>
              </a:rPr>
              <a:t>很多情况下</a:t>
            </a:r>
            <a:r>
              <a:rPr lang="en-US" altLang="zh-CN" dirty="0">
                <a:latin typeface="Courier New" panose="02070309020205020404" charset="0"/>
                <a:ea typeface="楷体" panose="02010609060101010101" pitchFamily="49" charset="-122"/>
                <a:sym typeface="+mn-ea"/>
              </a:rPr>
              <a:t>Streaming</a:t>
            </a:r>
            <a:r>
              <a:rPr lang="zh-CN" altLang="en-US" dirty="0">
                <a:latin typeface="Courier New" panose="02070309020205020404" charset="0"/>
                <a:ea typeface="楷体" panose="02010609060101010101" pitchFamily="49" charset="-122"/>
                <a:sym typeface="+mn-ea"/>
              </a:rPr>
              <a:t>程序需要的内存不是很多，但是需要的</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要很多。在</a:t>
            </a:r>
            <a:r>
              <a:rPr lang="en-US" altLang="zh-CN" dirty="0">
                <a:latin typeface="Courier New" panose="02070309020205020404" charset="0"/>
                <a:ea typeface="楷体" panose="02010609060101010101" pitchFamily="49" charset="-122"/>
                <a:sym typeface="+mn-ea"/>
              </a:rPr>
              <a:t>Streaming</a:t>
            </a:r>
            <a:r>
              <a:rPr lang="zh-CN" altLang="en-US" dirty="0">
                <a:latin typeface="Courier New" panose="02070309020205020404" charset="0"/>
                <a:ea typeface="楷体" panose="02010609060101010101" pitchFamily="49" charset="-122"/>
                <a:sym typeface="+mn-ea"/>
              </a:rPr>
              <a:t>程序中，</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资源的使用可以分为两大类：</a:t>
            </a:r>
            <a:endParaRPr lang="zh-CN" altLang="en-US" b="0" dirty="0">
              <a:latin typeface="Courier New" panose="02070309020205020404" charset="0"/>
              <a:ea typeface="楷体" panose="02010609060101010101" pitchFamily="49" charset="-122"/>
            </a:endParaRPr>
          </a:p>
          <a:p>
            <a:pPr indent="0">
              <a:lnSpc>
                <a:spcPct val="150000"/>
              </a:lnSpc>
              <a:buNone/>
            </a:pPr>
            <a:r>
              <a:rPr lang="zh-CN" altLang="en-US" dirty="0">
                <a:latin typeface="Courier New" panose="02070309020205020404" charset="0"/>
                <a:ea typeface="楷体" panose="02010609060101010101" pitchFamily="49" charset="-122"/>
                <a:sym typeface="+mn-ea"/>
              </a:rPr>
              <a:t>（</a:t>
            </a:r>
            <a:r>
              <a:rPr lang="en-US" altLang="zh-CN" dirty="0">
                <a:latin typeface="Courier New" panose="02070309020205020404" charset="0"/>
                <a:ea typeface="楷体" panose="02010609060101010101" pitchFamily="49" charset="-122"/>
                <a:sym typeface="+mn-ea"/>
              </a:rPr>
              <a:t>1</a:t>
            </a:r>
            <a:r>
              <a:rPr lang="zh-CN" altLang="en-US" dirty="0">
                <a:latin typeface="Courier New" panose="02070309020205020404" charset="0"/>
                <a:ea typeface="楷体" panose="02010609060101010101" pitchFamily="49" charset="-122"/>
                <a:sym typeface="+mn-ea"/>
              </a:rPr>
              <a:t>）、用于接收数据；</a:t>
            </a:r>
            <a:endParaRPr lang="zh-CN" altLang="en-US" b="0" dirty="0">
              <a:latin typeface="Courier New" panose="02070309020205020404" charset="0"/>
              <a:ea typeface="楷体" panose="02010609060101010101" pitchFamily="49" charset="-122"/>
            </a:endParaRPr>
          </a:p>
          <a:p>
            <a:pPr indent="0">
              <a:lnSpc>
                <a:spcPct val="150000"/>
              </a:lnSpc>
              <a:buNone/>
            </a:pPr>
            <a:r>
              <a:rPr lang="zh-CN" altLang="en-US" dirty="0">
                <a:latin typeface="Courier New" panose="02070309020205020404" charset="0"/>
                <a:ea typeface="楷体" panose="02010609060101010101" pitchFamily="49" charset="-122"/>
                <a:sym typeface="+mn-ea"/>
              </a:rPr>
              <a:t>（</a:t>
            </a:r>
            <a:r>
              <a:rPr lang="en-US" altLang="zh-CN" dirty="0">
                <a:latin typeface="Courier New" panose="02070309020205020404" charset="0"/>
                <a:ea typeface="楷体" panose="02010609060101010101" pitchFamily="49" charset="-122"/>
                <a:sym typeface="+mn-ea"/>
              </a:rPr>
              <a:t>2</a:t>
            </a:r>
            <a:r>
              <a:rPr lang="zh-CN" altLang="en-US" dirty="0">
                <a:latin typeface="Courier New" panose="02070309020205020404" charset="0"/>
                <a:ea typeface="楷体" panose="02010609060101010101" pitchFamily="49" charset="-122"/>
                <a:sym typeface="+mn-ea"/>
              </a:rPr>
              <a:t>）、用于处理数据。我们需要设置足够的</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资源，使得有足够的</a:t>
            </a:r>
            <a:r>
              <a:rPr lang="en-US" altLang="zh-CN" dirty="0">
                <a:latin typeface="Courier New" panose="02070309020205020404" charset="0"/>
                <a:ea typeface="楷体" panose="02010609060101010101" pitchFamily="49" charset="-122"/>
                <a:sym typeface="+mn-ea"/>
              </a:rPr>
              <a:t>CPU</a:t>
            </a:r>
            <a:r>
              <a:rPr lang="zh-CN" altLang="en-US" dirty="0">
                <a:latin typeface="Courier New" panose="02070309020205020404" charset="0"/>
                <a:ea typeface="楷体" panose="02010609060101010101" pitchFamily="49" charset="-122"/>
                <a:sym typeface="+mn-ea"/>
              </a:rPr>
              <a:t>资源用于接收和处理数据，这样才能及时高效地处理数据。</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34365" y="1362075"/>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楷体" panose="02010609060101010101" pitchFamily="49" charset="-122"/>
                <a:ea typeface="楷体" panose="02010609060101010101" pitchFamily="49" charset="-122"/>
                <a:sym typeface="+mn-ea"/>
              </a:rPr>
              <a:t>数据接收性能调优（一）</a:t>
            </a:r>
            <a:endParaRPr lang="en-US" altLang="zh-CN" sz="16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786130" y="1699260"/>
            <a:ext cx="7553325" cy="2376170"/>
          </a:xfrm>
          <a:prstGeom prst="rect">
            <a:avLst/>
          </a:prstGeom>
          <a:noFill/>
        </p:spPr>
        <p:txBody>
          <a:bodyPr wrap="square" rtlCol="0">
            <a:spAutoFit/>
          </a:bodyPr>
          <a:p>
            <a:pPr>
              <a:buNone/>
            </a:pPr>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、通过</a:t>
            </a:r>
            <a:r>
              <a:rPr lang="zh-CN" altLang="en-US" dirty="0">
                <a:latin typeface="Courier New" panose="02070309020205020404" charset="0"/>
                <a:ea typeface="楷体" panose="02010609060101010101" pitchFamily="49" charset="-122"/>
                <a:sym typeface="+mn-ea"/>
              </a:rPr>
              <a:t>网络接收数据时（比如</a:t>
            </a:r>
            <a:r>
              <a:rPr lang="en-US" altLang="zh-CN" dirty="0">
                <a:latin typeface="Courier New" panose="02070309020205020404" charset="0"/>
                <a:ea typeface="楷体" panose="02010609060101010101" pitchFamily="49" charset="-122"/>
                <a:sym typeface="+mn-ea"/>
              </a:rPr>
              <a:t>Kafka</a:t>
            </a:r>
            <a:r>
              <a:rPr lang="zh-CN" altLang="en-US" dirty="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Flume</a:t>
            </a:r>
            <a:r>
              <a:rPr lang="zh-CN" altLang="en-US" dirty="0" smtClean="0">
                <a:latin typeface="Courier New" panose="02070309020205020404" charset="0"/>
                <a:ea typeface="楷体" panose="02010609060101010101" pitchFamily="49" charset="-122"/>
                <a:sym typeface="+mn-ea"/>
              </a:rPr>
              <a:t>、</a:t>
            </a:r>
            <a:r>
              <a:rPr lang="en-US" altLang="zh-CN" dirty="0" smtClean="0">
                <a:latin typeface="Courier New" panose="02070309020205020404" charset="0"/>
                <a:ea typeface="楷体" panose="02010609060101010101" pitchFamily="49" charset="-122"/>
                <a:sym typeface="+mn-ea"/>
              </a:rPr>
              <a:t>ZMQ</a:t>
            </a:r>
            <a:r>
              <a:rPr lang="zh-CN" altLang="en-US" dirty="0" smtClean="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RocketMQ</a:t>
            </a:r>
            <a:r>
              <a:rPr lang="zh-CN" altLang="en-US" dirty="0" smtClean="0">
                <a:latin typeface="Courier New" panose="02070309020205020404" charset="0"/>
                <a:ea typeface="楷体" panose="02010609060101010101" pitchFamily="49" charset="-122"/>
                <a:sym typeface="+mn-ea"/>
              </a:rPr>
              <a:t>、</a:t>
            </a:r>
            <a:r>
              <a:rPr lang="en-US" altLang="zh-CN" dirty="0" err="1" smtClean="0">
                <a:latin typeface="Courier New" panose="02070309020205020404" charset="0"/>
                <a:ea typeface="楷体" panose="02010609060101010101" pitchFamily="49" charset="-122"/>
                <a:sym typeface="+mn-ea"/>
              </a:rPr>
              <a:t>RabbitMQ</a:t>
            </a:r>
            <a:r>
              <a:rPr lang="zh-CN" altLang="en-US" dirty="0" smtClean="0">
                <a:latin typeface="Courier New" panose="02070309020205020404" charset="0"/>
                <a:ea typeface="楷体" panose="02010609060101010101" pitchFamily="49" charset="-122"/>
                <a:sym typeface="+mn-ea"/>
              </a:rPr>
              <a:t>和</a:t>
            </a:r>
            <a:r>
              <a:rPr lang="en-US" altLang="zh-CN" dirty="0" err="1" smtClean="0">
                <a:latin typeface="Courier New" panose="02070309020205020404" charset="0"/>
                <a:ea typeface="楷体" panose="02010609060101010101" pitchFamily="49" charset="-122"/>
                <a:sym typeface="+mn-ea"/>
              </a:rPr>
              <a:t>ActiveMQ</a:t>
            </a:r>
            <a:r>
              <a:rPr lang="zh-CN" altLang="en-US" dirty="0" smtClean="0">
                <a:latin typeface="Courier New" panose="02070309020205020404" charset="0"/>
                <a:ea typeface="楷体" panose="02010609060101010101" pitchFamily="49" charset="-122"/>
                <a:sym typeface="+mn-ea"/>
              </a:rPr>
              <a:t>等），</a:t>
            </a:r>
            <a:r>
              <a:rPr lang="zh-CN" altLang="en-US" dirty="0">
                <a:latin typeface="Courier New" panose="02070309020205020404" charset="0"/>
                <a:ea typeface="楷体" panose="02010609060101010101" pitchFamily="49" charset="-122"/>
                <a:sym typeface="+mn-ea"/>
              </a:rPr>
              <a:t>会将数据反序列化，并存储在</a:t>
            </a:r>
            <a:r>
              <a:rPr lang="en-US" altLang="zh-CN" dirty="0">
                <a:latin typeface="Courier New" panose="02070309020205020404" charset="0"/>
                <a:ea typeface="楷体" panose="02010609060101010101" pitchFamily="49" charset="-122"/>
                <a:sym typeface="+mn-ea"/>
              </a:rPr>
              <a:t>Spark</a:t>
            </a:r>
            <a:r>
              <a:rPr lang="zh-CN" altLang="en-US" dirty="0">
                <a:latin typeface="Courier New" panose="02070309020205020404" charset="0"/>
                <a:ea typeface="楷体" panose="02010609060101010101" pitchFamily="49" charset="-122"/>
                <a:sym typeface="+mn-ea"/>
              </a:rPr>
              <a:t>的内存中</a:t>
            </a:r>
            <a:r>
              <a:rPr lang="zh-CN" altLang="en-US" dirty="0" smtClean="0">
                <a:latin typeface="Courier New" panose="02070309020205020404" charset="0"/>
                <a:ea typeface="楷体" panose="02010609060101010101" pitchFamily="49" charset="-122"/>
                <a:sym typeface="+mn-ea"/>
              </a:rPr>
              <a:t>。</a:t>
            </a:r>
            <a:endParaRPr lang="en-US" altLang="zh-CN" b="0" dirty="0" smtClean="0">
              <a:latin typeface="Courier New" panose="02070309020205020404" charset="0"/>
              <a:ea typeface="楷体" panose="02010609060101010101" pitchFamily="49" charset="-122"/>
            </a:endParaRPr>
          </a:p>
          <a:p>
            <a:pPr>
              <a:buNone/>
            </a:pPr>
            <a:endParaRPr lang="en-US" altLang="zh-CN" b="0" dirty="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2</a:t>
            </a:r>
            <a:r>
              <a:rPr lang="zh-CN" altLang="en-US" dirty="0" smtClean="0">
                <a:latin typeface="Courier New" panose="02070309020205020404" charset="0"/>
                <a:ea typeface="楷体" panose="02010609060101010101" pitchFamily="49" charset="-122"/>
                <a:sym typeface="+mn-ea"/>
              </a:rPr>
              <a:t>、如果</a:t>
            </a:r>
            <a:r>
              <a:rPr lang="zh-CN" altLang="en-US" dirty="0">
                <a:latin typeface="Courier New" panose="02070309020205020404" charset="0"/>
                <a:ea typeface="楷体" panose="02010609060101010101" pitchFamily="49" charset="-122"/>
                <a:sym typeface="+mn-ea"/>
              </a:rPr>
              <a:t>数据接收成为系统的瓶颈，那么可以考虑并行化数据接收。每一个输入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都会在某个</a:t>
            </a:r>
            <a:r>
              <a:rPr lang="en-US" altLang="zh-CN" dirty="0">
                <a:latin typeface="Courier New" panose="02070309020205020404" charset="0"/>
                <a:ea typeface="楷体" panose="02010609060101010101" pitchFamily="49" charset="-122"/>
                <a:sym typeface="+mn-ea"/>
              </a:rPr>
              <a:t>Worker</a:t>
            </a:r>
            <a:r>
              <a:rPr lang="zh-CN" altLang="en-US" dirty="0">
                <a:latin typeface="Courier New" panose="02070309020205020404" charset="0"/>
                <a:ea typeface="楷体" panose="02010609060101010101" pitchFamily="49" charset="-122"/>
                <a:sym typeface="+mn-ea"/>
              </a:rPr>
              <a:t>的</a:t>
            </a:r>
            <a:r>
              <a:rPr lang="en-US" altLang="zh-CN" dirty="0">
                <a:latin typeface="Courier New" panose="02070309020205020404" charset="0"/>
                <a:ea typeface="楷体" panose="02010609060101010101" pitchFamily="49" charset="-122"/>
                <a:sym typeface="+mn-ea"/>
              </a:rPr>
              <a:t>Executor</a:t>
            </a:r>
            <a:r>
              <a:rPr lang="zh-CN" altLang="en-US" dirty="0">
                <a:latin typeface="Courier New" panose="02070309020205020404" charset="0"/>
                <a:ea typeface="楷体" panose="02010609060101010101" pitchFamily="49" charset="-122"/>
                <a:sym typeface="+mn-ea"/>
              </a:rPr>
              <a:t>上启动一个</a:t>
            </a:r>
            <a:r>
              <a:rPr lang="en-US" altLang="zh-CN" dirty="0">
                <a:latin typeface="Courier New" panose="02070309020205020404" charset="0"/>
                <a:ea typeface="楷体" panose="02010609060101010101" pitchFamily="49" charset="-122"/>
                <a:sym typeface="+mn-ea"/>
              </a:rPr>
              <a:t>Receiver</a:t>
            </a:r>
            <a:r>
              <a:rPr lang="zh-CN" altLang="en-US" dirty="0">
                <a:latin typeface="Courier New" panose="02070309020205020404" charset="0"/>
                <a:ea typeface="楷体" panose="02010609060101010101" pitchFamily="49" charset="-122"/>
                <a:sym typeface="+mn-ea"/>
              </a:rPr>
              <a:t>，该</a:t>
            </a:r>
            <a:r>
              <a:rPr lang="en-US" altLang="zh-CN" dirty="0">
                <a:latin typeface="Courier New" panose="02070309020205020404" charset="0"/>
                <a:ea typeface="楷体" panose="02010609060101010101" pitchFamily="49" charset="-122"/>
                <a:sym typeface="+mn-ea"/>
              </a:rPr>
              <a:t>Receiver</a:t>
            </a:r>
            <a:r>
              <a:rPr lang="zh-CN" altLang="en-US" dirty="0">
                <a:latin typeface="Courier New" panose="02070309020205020404" charset="0"/>
                <a:ea typeface="楷体" panose="02010609060101010101" pitchFamily="49" charset="-122"/>
                <a:sym typeface="+mn-ea"/>
              </a:rPr>
              <a:t>接收一个数据流。因此可以通过创建多个输入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，并且配置它们接收数据源不同的分区数据，达到接收多个数据流的效果</a:t>
            </a:r>
            <a:r>
              <a:rPr lang="zh-CN" altLang="en-US" dirty="0" smtClean="0">
                <a:latin typeface="Courier New" panose="02070309020205020404" charset="0"/>
                <a:ea typeface="楷体" panose="02010609060101010101" pitchFamily="49" charset="-122"/>
                <a:sym typeface="+mn-ea"/>
              </a:rPr>
              <a:t>。</a:t>
            </a:r>
            <a:endParaRPr lang="en-US" altLang="zh-CN" b="0" dirty="0" smtClean="0">
              <a:latin typeface="Courier New" panose="02070309020205020404" charset="0"/>
              <a:ea typeface="楷体" panose="02010609060101010101" pitchFamily="49" charset="-122"/>
            </a:endParaRPr>
          </a:p>
          <a:p>
            <a:pPr>
              <a:buNone/>
            </a:pPr>
            <a:endParaRPr lang="en-US" altLang="zh-CN" b="0" dirty="0">
              <a:latin typeface="Courier New" panose="02070309020205020404" charset="0"/>
              <a:ea typeface="楷体" panose="02010609060101010101" pitchFamily="49" charset="-122"/>
            </a:endParaRPr>
          </a:p>
          <a:p>
            <a:pPr>
              <a:buNone/>
            </a:pPr>
            <a:r>
              <a:rPr lang="en-US" altLang="zh-CN" dirty="0" smtClean="0">
                <a:latin typeface="Courier New" panose="02070309020205020404" charset="0"/>
                <a:ea typeface="楷体" panose="02010609060101010101" pitchFamily="49" charset="-122"/>
                <a:sym typeface="+mn-ea"/>
              </a:rPr>
              <a:t>3</a:t>
            </a:r>
            <a:r>
              <a:rPr lang="zh-CN" altLang="en-US" dirty="0" smtClean="0">
                <a:latin typeface="Courier New" panose="02070309020205020404" charset="0"/>
                <a:ea typeface="楷体" panose="02010609060101010101" pitchFamily="49" charset="-122"/>
                <a:sym typeface="+mn-ea"/>
              </a:rPr>
              <a:t>、举例说明：一</a:t>
            </a:r>
            <a:r>
              <a:rPr lang="zh-CN" altLang="en-US" dirty="0">
                <a:latin typeface="Courier New" panose="02070309020205020404" charset="0"/>
                <a:ea typeface="楷体" panose="02010609060101010101" pitchFamily="49" charset="-122"/>
                <a:sym typeface="+mn-ea"/>
              </a:rPr>
              <a:t>个</a:t>
            </a:r>
            <a:r>
              <a:rPr lang="zh-CN" altLang="en-US" dirty="0" smtClean="0">
                <a:latin typeface="Courier New" panose="02070309020205020404" charset="0"/>
                <a:ea typeface="楷体" panose="02010609060101010101" pitchFamily="49" charset="-122"/>
                <a:sym typeface="+mn-ea"/>
              </a:rPr>
              <a:t>接收</a:t>
            </a:r>
            <a:r>
              <a:rPr lang="en-US" altLang="zh-CN" dirty="0" smtClean="0">
                <a:latin typeface="Courier New" panose="02070309020205020404" charset="0"/>
                <a:ea typeface="楷体" panose="02010609060101010101" pitchFamily="49" charset="-122"/>
                <a:sym typeface="+mn-ea"/>
              </a:rPr>
              <a:t>4</a:t>
            </a:r>
            <a:r>
              <a:rPr lang="zh-CN" altLang="en-US" dirty="0" smtClean="0">
                <a:latin typeface="Courier New" panose="02070309020205020404" charset="0"/>
                <a:ea typeface="楷体" panose="02010609060101010101" pitchFamily="49" charset="-122"/>
                <a:sym typeface="+mn-ea"/>
              </a:rPr>
              <a:t>个</a:t>
            </a:r>
            <a:r>
              <a:rPr lang="en-US" altLang="zh-CN" dirty="0">
                <a:latin typeface="Courier New" panose="02070309020205020404" charset="0"/>
                <a:ea typeface="楷体" panose="02010609060101010101" pitchFamily="49" charset="-122"/>
                <a:sym typeface="+mn-ea"/>
              </a:rPr>
              <a:t>Kafka Topic</a:t>
            </a:r>
            <a:r>
              <a:rPr lang="zh-CN" altLang="en-US" dirty="0">
                <a:latin typeface="Courier New" panose="02070309020205020404" charset="0"/>
                <a:ea typeface="楷体" panose="02010609060101010101" pitchFamily="49" charset="-122"/>
                <a:sym typeface="+mn-ea"/>
              </a:rPr>
              <a:t>的输入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，可以被拆分为两个输入</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，每个分别</a:t>
            </a:r>
            <a:r>
              <a:rPr lang="zh-CN" altLang="en-US" dirty="0" smtClean="0">
                <a:latin typeface="Courier New" panose="02070309020205020404" charset="0"/>
                <a:ea typeface="楷体" panose="02010609060101010101" pitchFamily="49" charset="-122"/>
                <a:sym typeface="+mn-ea"/>
              </a:rPr>
              <a:t>接收二个</a:t>
            </a:r>
            <a:r>
              <a:rPr lang="en-US" altLang="zh-CN" dirty="0">
                <a:latin typeface="Courier New" panose="02070309020205020404" charset="0"/>
                <a:ea typeface="楷体" panose="02010609060101010101" pitchFamily="49" charset="-122"/>
                <a:sym typeface="+mn-ea"/>
              </a:rPr>
              <a:t>topic</a:t>
            </a:r>
            <a:r>
              <a:rPr lang="zh-CN" altLang="en-US" dirty="0">
                <a:latin typeface="Courier New" panose="02070309020205020404" charset="0"/>
                <a:ea typeface="楷体" panose="02010609060101010101" pitchFamily="49" charset="-122"/>
                <a:sym typeface="+mn-ea"/>
              </a:rPr>
              <a:t>的数据。这样就会创建两个</a:t>
            </a:r>
            <a:r>
              <a:rPr lang="en-US" altLang="zh-CN" dirty="0">
                <a:latin typeface="Courier New" panose="02070309020205020404" charset="0"/>
                <a:ea typeface="楷体" panose="02010609060101010101" pitchFamily="49" charset="-122"/>
                <a:sym typeface="+mn-ea"/>
              </a:rPr>
              <a:t>Receiver</a:t>
            </a:r>
            <a:r>
              <a:rPr lang="zh-CN" altLang="en-US" dirty="0">
                <a:latin typeface="Courier New" panose="02070309020205020404" charset="0"/>
                <a:ea typeface="楷体" panose="02010609060101010101" pitchFamily="49" charset="-122"/>
                <a:sym typeface="+mn-ea"/>
              </a:rPr>
              <a:t>，从而并行地接收数据，进而提升吞吐量。多个</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可以使用</a:t>
            </a:r>
            <a:r>
              <a:rPr lang="en-US" altLang="zh-CN" dirty="0">
                <a:latin typeface="Courier New" panose="02070309020205020404" charset="0"/>
                <a:ea typeface="楷体" panose="02010609060101010101" pitchFamily="49" charset="-122"/>
                <a:sym typeface="+mn-ea"/>
              </a:rPr>
              <a:t>union</a:t>
            </a:r>
            <a:r>
              <a:rPr lang="zh-CN" altLang="en-US" dirty="0">
                <a:latin typeface="Courier New" panose="02070309020205020404" charset="0"/>
                <a:ea typeface="楷体" panose="02010609060101010101" pitchFamily="49" charset="-122"/>
                <a:sym typeface="+mn-ea"/>
              </a:rPr>
              <a:t>算子进行聚合，从而形成一个</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。然后后续的</a:t>
            </a:r>
            <a:r>
              <a:rPr lang="en-US" altLang="zh-CN" dirty="0">
                <a:latin typeface="Courier New" panose="02070309020205020404" charset="0"/>
                <a:ea typeface="楷体" panose="02010609060101010101" pitchFamily="49" charset="-122"/>
                <a:sym typeface="+mn-ea"/>
              </a:rPr>
              <a:t>transformation</a:t>
            </a:r>
            <a:r>
              <a:rPr lang="zh-CN" altLang="en-US" dirty="0">
                <a:latin typeface="Courier New" panose="02070309020205020404" charset="0"/>
                <a:ea typeface="楷体" panose="02010609060101010101" pitchFamily="49" charset="-122"/>
                <a:sym typeface="+mn-ea"/>
              </a:rPr>
              <a:t>算子操作都针对该一个聚合后的</a:t>
            </a:r>
            <a:r>
              <a:rPr lang="en-US" altLang="zh-CN" dirty="0" err="1">
                <a:latin typeface="Courier New" panose="02070309020205020404" charset="0"/>
                <a:ea typeface="楷体" panose="02010609060101010101" pitchFamily="49" charset="-122"/>
                <a:sym typeface="+mn-ea"/>
              </a:rPr>
              <a:t>DStream</a:t>
            </a:r>
            <a:r>
              <a:rPr lang="zh-CN" altLang="en-US" dirty="0">
                <a:latin typeface="Courier New" panose="02070309020205020404" charset="0"/>
                <a:ea typeface="楷体" panose="02010609060101010101" pitchFamily="49" charset="-122"/>
                <a:sym typeface="+mn-ea"/>
              </a:rPr>
              <a:t>即可。</a:t>
            </a:r>
            <a:endParaRPr lang="zh-CN" altLang="en-US"/>
          </a:p>
        </p:txBody>
      </p:sp>
      <p:sp>
        <p:nvSpPr>
          <p:cNvPr id="5" name="文本框 4"/>
          <p:cNvSpPr txBox="1"/>
          <p:nvPr/>
        </p:nvSpPr>
        <p:spPr>
          <a:xfrm>
            <a:off x="634365" y="4075430"/>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楷体" panose="02010609060101010101" pitchFamily="49" charset="-122"/>
                <a:ea typeface="楷体" panose="02010609060101010101" pitchFamily="49" charset="-122"/>
                <a:sym typeface="+mn-ea"/>
              </a:rPr>
              <a:t>数据接收性能调优（二）</a:t>
            </a:r>
            <a:endParaRPr lang="en-US" altLang="zh-CN" sz="1600" i="1" dirty="0" smtClean="0">
              <a:solidFill>
                <a:schemeClr val="tx1"/>
              </a:solidFill>
              <a:latin typeface="Courier New" panose="02070309020205020404" charset="0"/>
              <a:ea typeface="楷体" panose="02010609060101010101" pitchFamily="49" charset="-122"/>
              <a:sym typeface="+mn-ea"/>
            </a:endParaRPr>
          </a:p>
        </p:txBody>
      </p:sp>
      <p:sp>
        <p:nvSpPr>
          <p:cNvPr id="6" name="文本框 5"/>
          <p:cNvSpPr txBox="1"/>
          <p:nvPr/>
        </p:nvSpPr>
        <p:spPr>
          <a:xfrm>
            <a:off x="833755" y="4476750"/>
            <a:ext cx="7496175" cy="506730"/>
          </a:xfrm>
          <a:prstGeom prst="rect">
            <a:avLst/>
          </a:prstGeom>
          <a:noFill/>
        </p:spPr>
        <p:txBody>
          <a:bodyPr wrap="square" rtlCol="0">
            <a:spAutoFit/>
          </a:bodyPr>
          <a:p>
            <a:r>
              <a:rPr lang="en-US" altLang="zh-CN" dirty="0" smtClean="0">
                <a:latin typeface="Courier New" panose="02070309020205020404" charset="0"/>
                <a:ea typeface="楷体" panose="02010609060101010101" pitchFamily="49" charset="-122"/>
                <a:sym typeface="+mn-ea"/>
              </a:rPr>
              <a:t>1</a:t>
            </a:r>
            <a:r>
              <a:rPr lang="zh-CN" altLang="en-US" dirty="0" smtClean="0">
                <a:latin typeface="Courier New" panose="02070309020205020404" charset="0"/>
                <a:ea typeface="楷体" panose="02010609060101010101" pitchFamily="49" charset="-122"/>
                <a:sym typeface="+mn-ea"/>
              </a:rPr>
              <a:t>、使用</a:t>
            </a:r>
            <a:r>
              <a:rPr lang="en-US" altLang="zh-CN" dirty="0" err="1">
                <a:latin typeface="Courier New" panose="02070309020205020404" charset="0"/>
                <a:ea typeface="楷体" panose="02010609060101010101" pitchFamily="49" charset="-122"/>
                <a:sym typeface="+mn-ea"/>
              </a:rPr>
              <a:t>inputStream.repartition</a:t>
            </a:r>
            <a:r>
              <a:rPr lang="en-US" altLang="zh-CN" dirty="0">
                <a:latin typeface="Courier New" panose="02070309020205020404" charset="0"/>
                <a:ea typeface="楷体" panose="02010609060101010101" pitchFamily="49" charset="-122"/>
                <a:sym typeface="+mn-ea"/>
              </a:rPr>
              <a:t>(&lt;number of partitions&gt;)</a:t>
            </a:r>
            <a:r>
              <a:rPr lang="zh-CN" altLang="en-US" dirty="0">
                <a:latin typeface="Courier New" panose="02070309020205020404" charset="0"/>
                <a:ea typeface="楷体" panose="02010609060101010101" pitchFamily="49" charset="-122"/>
                <a:sym typeface="+mn-ea"/>
              </a:rPr>
              <a:t>即可。这样就可以将接收到的</a:t>
            </a:r>
            <a:r>
              <a:rPr lang="en-US" altLang="zh-CN" dirty="0">
                <a:latin typeface="Courier New" panose="02070309020205020404" charset="0"/>
                <a:ea typeface="楷体" panose="02010609060101010101" pitchFamily="49" charset="-122"/>
                <a:sym typeface="+mn-ea"/>
              </a:rPr>
              <a:t>batch</a:t>
            </a:r>
            <a:r>
              <a:rPr lang="zh-CN" altLang="en-US" dirty="0">
                <a:latin typeface="Courier New" panose="02070309020205020404" charset="0"/>
                <a:ea typeface="楷体" panose="02010609060101010101" pitchFamily="49" charset="-122"/>
                <a:sym typeface="+mn-ea"/>
              </a:rPr>
              <a:t>，分布到指定数量的机器上，然后再进行进一步的操作</a:t>
            </a:r>
            <a:r>
              <a:rPr lang="zh-CN" altLang="en-US" dirty="0" smtClean="0">
                <a:latin typeface="Courier New" panose="02070309020205020404" charset="0"/>
                <a:ea typeface="楷体" panose="02010609060101010101" pitchFamily="49" charset="-122"/>
                <a:sym typeface="+mn-ea"/>
              </a:rPr>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24840" y="1695450"/>
            <a:ext cx="7875905" cy="3138170"/>
          </a:xfrm>
          <a:prstGeom prst="rect">
            <a:avLst/>
          </a:prstGeom>
          <a:noFill/>
        </p:spPr>
        <p:txBody>
          <a:bodyPr wrap="square" rtlCol="0">
            <a:spAutoFit/>
          </a:bodyPr>
          <a:p>
            <a:pPr algn="l">
              <a:lnSpc>
                <a:spcPct val="150000"/>
              </a:lnSpc>
              <a:buNone/>
            </a:pPr>
            <a:r>
              <a:rPr lang="en-US" altLang="zh-CN" sz="1200" dirty="0">
                <a:latin typeface="Courier New" panose="02070309020205020404" charset="0"/>
                <a:ea typeface="楷体" panose="02010609060101010101" pitchFamily="49" charset="-122"/>
                <a:sym typeface="+mn-ea"/>
              </a:rPr>
              <a:t>   </a:t>
            </a:r>
            <a:r>
              <a:rPr lang="zh-CN" altLang="en-US" sz="1200" dirty="0">
                <a:latin typeface="Courier New" panose="02070309020205020404" charset="0"/>
                <a:ea typeface="楷体" panose="02010609060101010101" pitchFamily="49" charset="-122"/>
                <a:sym typeface="+mn-ea"/>
              </a:rPr>
              <a:t>数据接收并行度调优，除了创建更多输入</a:t>
            </a:r>
            <a:r>
              <a:rPr lang="en-US" altLang="zh-CN" sz="1200" dirty="0" err="1">
                <a:latin typeface="Courier New" panose="02070309020205020404" charset="0"/>
                <a:ea typeface="楷体" panose="02010609060101010101" pitchFamily="49" charset="-122"/>
                <a:sym typeface="+mn-ea"/>
              </a:rPr>
              <a:t>DStream</a:t>
            </a:r>
            <a:r>
              <a:rPr lang="zh-CN" altLang="en-US" sz="1200" dirty="0">
                <a:latin typeface="Courier New" panose="02070309020205020404" charset="0"/>
                <a:ea typeface="楷体" panose="02010609060101010101" pitchFamily="49" charset="-122"/>
                <a:sym typeface="+mn-ea"/>
              </a:rPr>
              <a:t>和</a:t>
            </a:r>
            <a:r>
              <a:rPr lang="en-US" altLang="zh-CN" sz="1200" dirty="0">
                <a:latin typeface="Courier New" panose="02070309020205020404" charset="0"/>
                <a:ea typeface="楷体" panose="02010609060101010101" pitchFamily="49" charset="-122"/>
                <a:sym typeface="+mn-ea"/>
              </a:rPr>
              <a:t>Receiver</a:t>
            </a:r>
            <a:r>
              <a:rPr lang="zh-CN" altLang="en-US" sz="1200" dirty="0">
                <a:latin typeface="Courier New" panose="02070309020205020404" charset="0"/>
                <a:ea typeface="楷体" panose="02010609060101010101" pitchFamily="49" charset="-122"/>
                <a:sym typeface="+mn-ea"/>
              </a:rPr>
              <a:t>以外，还可以考虑调节</a:t>
            </a:r>
            <a:r>
              <a:rPr lang="en-US" altLang="zh-CN" sz="1200" dirty="0">
                <a:latin typeface="Courier New" panose="02070309020205020404" charset="0"/>
                <a:ea typeface="楷体" panose="02010609060101010101" pitchFamily="49" charset="-122"/>
                <a:sym typeface="+mn-ea"/>
              </a:rPr>
              <a:t>block interval</a:t>
            </a:r>
            <a:r>
              <a:rPr lang="zh-CN" altLang="en-US" sz="1200" dirty="0">
                <a:latin typeface="Courier New" panose="02070309020205020404" charset="0"/>
                <a:ea typeface="楷体" panose="02010609060101010101" pitchFamily="49" charset="-122"/>
                <a:sym typeface="+mn-ea"/>
              </a:rPr>
              <a:t>。通过参数，</a:t>
            </a:r>
            <a:r>
              <a:rPr lang="en-US" altLang="zh-CN" sz="1200" dirty="0" err="1">
                <a:latin typeface="Courier New" panose="02070309020205020404" charset="0"/>
                <a:ea typeface="楷体" panose="02010609060101010101" pitchFamily="49" charset="-122"/>
                <a:sym typeface="+mn-ea"/>
              </a:rPr>
              <a:t>spark.streaming.blockInterval</a:t>
            </a:r>
            <a:r>
              <a:rPr lang="zh-CN" altLang="en-US" sz="1200" dirty="0">
                <a:latin typeface="Courier New" panose="02070309020205020404" charset="0"/>
                <a:ea typeface="楷体" panose="02010609060101010101" pitchFamily="49" charset="-122"/>
                <a:sym typeface="+mn-ea"/>
              </a:rPr>
              <a:t>，可以设置</a:t>
            </a:r>
            <a:r>
              <a:rPr lang="en-US" altLang="zh-CN" sz="1200" dirty="0">
                <a:latin typeface="Courier New" panose="02070309020205020404" charset="0"/>
                <a:ea typeface="楷体" panose="02010609060101010101" pitchFamily="49" charset="-122"/>
                <a:sym typeface="+mn-ea"/>
              </a:rPr>
              <a:t>block interval</a:t>
            </a:r>
            <a:r>
              <a:rPr lang="zh-CN" altLang="en-US" sz="1200" dirty="0">
                <a:latin typeface="Courier New" panose="02070309020205020404" charset="0"/>
                <a:ea typeface="楷体" panose="02010609060101010101" pitchFamily="49" charset="-122"/>
                <a:sym typeface="+mn-ea"/>
              </a:rPr>
              <a:t>，默认是</a:t>
            </a:r>
            <a:r>
              <a:rPr lang="en-US" altLang="zh-CN" sz="1200" dirty="0">
                <a:latin typeface="Courier New" panose="02070309020205020404" charset="0"/>
                <a:ea typeface="楷体" panose="02010609060101010101" pitchFamily="49" charset="-122"/>
                <a:sym typeface="+mn-ea"/>
              </a:rPr>
              <a:t>200ms</a:t>
            </a:r>
            <a:r>
              <a:rPr lang="zh-CN" altLang="en-US" sz="1200" dirty="0">
                <a:latin typeface="Courier New" panose="02070309020205020404" charset="0"/>
                <a:ea typeface="楷体" panose="02010609060101010101" pitchFamily="49" charset="-122"/>
                <a:sym typeface="+mn-ea"/>
              </a:rPr>
              <a:t>。对于大多数</a:t>
            </a:r>
            <a:r>
              <a:rPr lang="en-US" altLang="zh-CN" sz="1200" dirty="0">
                <a:latin typeface="Courier New" panose="02070309020205020404" charset="0"/>
                <a:ea typeface="楷体" panose="02010609060101010101" pitchFamily="49" charset="-122"/>
                <a:sym typeface="+mn-ea"/>
              </a:rPr>
              <a:t>Receiver</a:t>
            </a:r>
            <a:r>
              <a:rPr lang="zh-CN" altLang="en-US" sz="1200" dirty="0">
                <a:latin typeface="Courier New" panose="02070309020205020404" charset="0"/>
                <a:ea typeface="楷体" panose="02010609060101010101" pitchFamily="49" charset="-122"/>
                <a:sym typeface="+mn-ea"/>
              </a:rPr>
              <a:t>来说，在将接收到的数据保存到</a:t>
            </a:r>
            <a:r>
              <a:rPr lang="en-US" altLang="zh-CN" sz="1200" dirty="0">
                <a:latin typeface="Courier New" panose="02070309020205020404" charset="0"/>
                <a:ea typeface="楷体" panose="02010609060101010101" pitchFamily="49" charset="-122"/>
                <a:sym typeface="+mn-ea"/>
              </a:rPr>
              <a:t>Spark</a:t>
            </a:r>
            <a:r>
              <a:rPr lang="zh-CN" altLang="en-US" sz="1200" dirty="0">
                <a:latin typeface="Courier New" panose="02070309020205020404" charset="0"/>
                <a:ea typeface="楷体" panose="02010609060101010101" pitchFamily="49" charset="-122"/>
                <a:sym typeface="+mn-ea"/>
              </a:rPr>
              <a:t>的</a:t>
            </a:r>
            <a:r>
              <a:rPr lang="en-US" altLang="zh-CN" sz="1200" dirty="0" err="1">
                <a:latin typeface="Courier New" panose="02070309020205020404" charset="0"/>
                <a:ea typeface="楷体" panose="02010609060101010101" pitchFamily="49" charset="-122"/>
                <a:sym typeface="+mn-ea"/>
              </a:rPr>
              <a:t>BlockManager</a:t>
            </a:r>
            <a:r>
              <a:rPr lang="zh-CN" altLang="en-US" sz="1200" dirty="0">
                <a:latin typeface="Courier New" panose="02070309020205020404" charset="0"/>
                <a:ea typeface="楷体" panose="02010609060101010101" pitchFamily="49" charset="-122"/>
                <a:sym typeface="+mn-ea"/>
              </a:rPr>
              <a:t>之前，都会将数据切分为一个一个的</a:t>
            </a:r>
            <a:r>
              <a:rPr lang="en-US" altLang="zh-CN" sz="1200" dirty="0">
                <a:latin typeface="Courier New" panose="02070309020205020404" charset="0"/>
                <a:ea typeface="楷体" panose="02010609060101010101" pitchFamily="49" charset="-122"/>
                <a:sym typeface="+mn-ea"/>
              </a:rPr>
              <a:t>block</a:t>
            </a:r>
            <a:r>
              <a:rPr lang="zh-CN" altLang="en-US" sz="1200" dirty="0">
                <a:latin typeface="Courier New" panose="02070309020205020404" charset="0"/>
                <a:ea typeface="楷体" panose="02010609060101010101" pitchFamily="49" charset="-122"/>
                <a:sym typeface="+mn-ea"/>
              </a:rPr>
              <a:t>。而每个</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中的</a:t>
            </a:r>
            <a:r>
              <a:rPr lang="en-US" altLang="zh-CN" sz="1200" dirty="0">
                <a:latin typeface="Courier New" panose="02070309020205020404" charset="0"/>
                <a:ea typeface="楷体" panose="02010609060101010101" pitchFamily="49" charset="-122"/>
                <a:sym typeface="+mn-ea"/>
              </a:rPr>
              <a:t>block</a:t>
            </a:r>
            <a:r>
              <a:rPr lang="zh-CN" altLang="en-US" sz="1200" dirty="0">
                <a:latin typeface="Courier New" panose="02070309020205020404" charset="0"/>
                <a:ea typeface="楷体" panose="02010609060101010101" pitchFamily="49" charset="-122"/>
                <a:sym typeface="+mn-ea"/>
              </a:rPr>
              <a:t>数量，则决定了该</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对应的</a:t>
            </a:r>
            <a:r>
              <a:rPr lang="en-US" altLang="zh-CN" sz="1200" dirty="0">
                <a:latin typeface="Courier New" panose="02070309020205020404" charset="0"/>
                <a:ea typeface="楷体" panose="02010609060101010101" pitchFamily="49" charset="-122"/>
                <a:sym typeface="+mn-ea"/>
              </a:rPr>
              <a:t>RDD</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partition</a:t>
            </a:r>
            <a:r>
              <a:rPr lang="zh-CN" altLang="en-US" sz="1200" dirty="0">
                <a:latin typeface="Courier New" panose="02070309020205020404" charset="0"/>
                <a:ea typeface="楷体" panose="02010609060101010101" pitchFamily="49" charset="-122"/>
                <a:sym typeface="+mn-ea"/>
              </a:rPr>
              <a:t>的数量，以及针对该</a:t>
            </a:r>
            <a:r>
              <a:rPr lang="en-US" altLang="zh-CN" sz="1200" dirty="0">
                <a:latin typeface="Courier New" panose="02070309020205020404" charset="0"/>
                <a:ea typeface="楷体" panose="02010609060101010101" pitchFamily="49" charset="-122"/>
                <a:sym typeface="+mn-ea"/>
              </a:rPr>
              <a:t>RDD</a:t>
            </a:r>
            <a:r>
              <a:rPr lang="zh-CN" altLang="en-US" sz="1200" dirty="0">
                <a:latin typeface="Courier New" panose="02070309020205020404" charset="0"/>
                <a:ea typeface="楷体" panose="02010609060101010101" pitchFamily="49" charset="-122"/>
                <a:sym typeface="+mn-ea"/>
              </a:rPr>
              <a:t>执行</a:t>
            </a:r>
            <a:r>
              <a:rPr lang="en-US" altLang="zh-CN" sz="1200" dirty="0">
                <a:latin typeface="Courier New" panose="02070309020205020404" charset="0"/>
                <a:ea typeface="楷体" panose="02010609060101010101" pitchFamily="49" charset="-122"/>
                <a:sym typeface="+mn-ea"/>
              </a:rPr>
              <a:t>transformation</a:t>
            </a:r>
            <a:r>
              <a:rPr lang="zh-CN" altLang="en-US" sz="1200" dirty="0">
                <a:latin typeface="Courier New" panose="02070309020205020404" charset="0"/>
                <a:ea typeface="楷体" panose="02010609060101010101" pitchFamily="49" charset="-122"/>
                <a:sym typeface="+mn-ea"/>
              </a:rPr>
              <a:t>操作时，创建的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的数量。每个</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对应的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数量是大约估计的，即</a:t>
            </a:r>
            <a:r>
              <a:rPr lang="en-US" altLang="zh-CN" sz="1200" dirty="0">
                <a:latin typeface="Courier New" panose="02070309020205020404" charset="0"/>
                <a:ea typeface="楷体" panose="02010609060101010101" pitchFamily="49" charset="-122"/>
                <a:sym typeface="+mn-ea"/>
              </a:rPr>
              <a:t>batch interval / block interval</a:t>
            </a:r>
            <a:r>
              <a:rPr lang="zh-CN" altLang="en-US" sz="1200" dirty="0">
                <a:latin typeface="Courier New" panose="02070309020205020404" charset="0"/>
                <a:ea typeface="楷体" panose="02010609060101010101" pitchFamily="49" charset="-122"/>
                <a:sym typeface="+mn-ea"/>
              </a:rPr>
              <a:t>。</a:t>
            </a:r>
            <a:endParaRPr lang="zh-CN" altLang="en-US" sz="1200" b="0" dirty="0">
              <a:latin typeface="Courier New" panose="02070309020205020404" charset="0"/>
              <a:ea typeface="楷体" panose="02010609060101010101" pitchFamily="49" charset="-122"/>
            </a:endParaRPr>
          </a:p>
          <a:p>
            <a:pPr algn="l">
              <a:lnSpc>
                <a:spcPct val="150000"/>
              </a:lnSpc>
              <a:buNone/>
            </a:pPr>
            <a:r>
              <a:rPr lang="zh-CN" altLang="en-US" sz="1200" dirty="0">
                <a:latin typeface="Courier New" panose="02070309020205020404" charset="0"/>
                <a:ea typeface="楷体" panose="02010609060101010101" pitchFamily="49" charset="-122"/>
                <a:sym typeface="+mn-ea"/>
              </a:rPr>
              <a:t>举</a:t>
            </a:r>
            <a:r>
              <a:rPr lang="zh-CN" altLang="en-US" sz="1200" dirty="0" smtClean="0">
                <a:latin typeface="Courier New" panose="02070309020205020404" charset="0"/>
                <a:ea typeface="楷体" panose="02010609060101010101" pitchFamily="49" charset="-122"/>
                <a:sym typeface="+mn-ea"/>
              </a:rPr>
              <a:t>个例子</a:t>
            </a:r>
            <a:endParaRPr lang="en-US" altLang="zh-CN" sz="1200" b="0" dirty="0" smtClean="0">
              <a:latin typeface="Courier New" panose="02070309020205020404" charset="0"/>
              <a:ea typeface="楷体" panose="02010609060101010101" pitchFamily="49" charset="-122"/>
            </a:endParaRPr>
          </a:p>
          <a:p>
            <a:pPr>
              <a:buNone/>
            </a:pPr>
            <a:r>
              <a:rPr lang="en-US" altLang="zh-CN" sz="1200" dirty="0" smtClean="0">
                <a:latin typeface="Courier New" panose="02070309020205020404" charset="0"/>
                <a:ea typeface="楷体" panose="02010609060101010101" pitchFamily="49" charset="-122"/>
                <a:sym typeface="+mn-ea"/>
              </a:rPr>
              <a:t>   1</a:t>
            </a:r>
            <a:r>
              <a:rPr lang="zh-CN" altLang="en-US" sz="1200" dirty="0" smtClean="0">
                <a:latin typeface="Courier New" panose="02070309020205020404" charset="0"/>
                <a:ea typeface="楷体" panose="02010609060101010101" pitchFamily="49" charset="-122"/>
                <a:sym typeface="+mn-ea"/>
              </a:rPr>
              <a:t>、</a:t>
            </a:r>
            <a:r>
              <a:rPr lang="en-US" altLang="zh-CN" sz="1200" dirty="0" smtClean="0">
                <a:latin typeface="Courier New" panose="02070309020205020404" charset="0"/>
                <a:ea typeface="楷体" panose="02010609060101010101" pitchFamily="49" charset="-122"/>
                <a:sym typeface="+mn-ea"/>
              </a:rPr>
              <a:t>batch </a:t>
            </a:r>
            <a:r>
              <a:rPr lang="en-US" altLang="zh-CN" sz="1200" dirty="0">
                <a:latin typeface="Courier New" panose="02070309020205020404" charset="0"/>
                <a:ea typeface="楷体" panose="02010609060101010101" pitchFamily="49" charset="-122"/>
                <a:sym typeface="+mn-ea"/>
              </a:rPr>
              <a:t>interval</a:t>
            </a:r>
            <a:r>
              <a:rPr lang="zh-CN" altLang="en-US" sz="1200" dirty="0" smtClean="0">
                <a:latin typeface="Courier New" panose="02070309020205020404" charset="0"/>
                <a:ea typeface="楷体" panose="02010609060101010101" pitchFamily="49" charset="-122"/>
                <a:sym typeface="+mn-ea"/>
              </a:rPr>
              <a:t>为</a:t>
            </a:r>
            <a:r>
              <a:rPr lang="en-US" altLang="zh-CN" sz="1200" dirty="0" smtClean="0">
                <a:latin typeface="Courier New" panose="02070309020205020404" charset="0"/>
                <a:ea typeface="楷体" panose="02010609060101010101" pitchFamily="49" charset="-122"/>
                <a:sym typeface="+mn-ea"/>
              </a:rPr>
              <a:t>3s</a:t>
            </a:r>
            <a:r>
              <a:rPr lang="zh-CN" altLang="en-US" sz="1200" dirty="0">
                <a:latin typeface="Courier New" panose="02070309020205020404" charset="0"/>
                <a:ea typeface="楷体" panose="02010609060101010101" pitchFamily="49" charset="-122"/>
                <a:sym typeface="+mn-ea"/>
              </a:rPr>
              <a:t>，</a:t>
            </a:r>
            <a:r>
              <a:rPr lang="en-US" altLang="zh-CN" sz="1200" dirty="0">
                <a:latin typeface="Courier New" panose="02070309020205020404" charset="0"/>
                <a:ea typeface="楷体" panose="02010609060101010101" pitchFamily="49" charset="-122"/>
                <a:sym typeface="+mn-ea"/>
              </a:rPr>
              <a:t>block interval</a:t>
            </a:r>
            <a:r>
              <a:rPr lang="zh-CN" altLang="en-US" sz="1200" dirty="0" smtClean="0">
                <a:latin typeface="Courier New" panose="02070309020205020404" charset="0"/>
                <a:ea typeface="楷体" panose="02010609060101010101" pitchFamily="49" charset="-122"/>
                <a:sym typeface="+mn-ea"/>
              </a:rPr>
              <a:t>为</a:t>
            </a:r>
            <a:r>
              <a:rPr lang="en-US" altLang="zh-CN" sz="1200" dirty="0" smtClean="0">
                <a:latin typeface="Courier New" panose="02070309020205020404" charset="0"/>
                <a:ea typeface="楷体" panose="02010609060101010101" pitchFamily="49" charset="-122"/>
                <a:sym typeface="+mn-ea"/>
              </a:rPr>
              <a:t>150ms</a:t>
            </a:r>
            <a:r>
              <a:rPr lang="zh-CN" altLang="en-US" sz="1200" dirty="0">
                <a:latin typeface="Courier New" panose="02070309020205020404" charset="0"/>
                <a:ea typeface="楷体" panose="02010609060101010101" pitchFamily="49" charset="-122"/>
                <a:sym typeface="+mn-ea"/>
              </a:rPr>
              <a:t>，会</a:t>
            </a:r>
            <a:r>
              <a:rPr lang="zh-CN" altLang="en-US" sz="1200" dirty="0" smtClean="0">
                <a:latin typeface="Courier New" panose="02070309020205020404" charset="0"/>
                <a:ea typeface="楷体" panose="02010609060101010101" pitchFamily="49" charset="-122"/>
                <a:sym typeface="+mn-ea"/>
              </a:rPr>
              <a:t>创建</a:t>
            </a:r>
            <a:r>
              <a:rPr lang="en-US" altLang="zh-CN" sz="1200" dirty="0" smtClean="0">
                <a:latin typeface="Courier New" panose="02070309020205020404" charset="0"/>
                <a:ea typeface="楷体" panose="02010609060101010101" pitchFamily="49" charset="-122"/>
                <a:sym typeface="+mn-ea"/>
              </a:rPr>
              <a:t>20</a:t>
            </a:r>
            <a:r>
              <a:rPr lang="zh-CN" altLang="en-US" sz="1200" dirty="0">
                <a:latin typeface="Courier New" panose="02070309020205020404" charset="0"/>
                <a:ea typeface="楷体" panose="02010609060101010101" pitchFamily="49" charset="-122"/>
                <a:sym typeface="+mn-ea"/>
              </a:rPr>
              <a:t>个</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。如果你认为每个</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数量太少，即低于每台机器的</a:t>
            </a:r>
            <a:r>
              <a:rPr lang="en-US" altLang="zh-CN" sz="1200" dirty="0" err="1">
                <a:latin typeface="Courier New" panose="02070309020205020404" charset="0"/>
                <a:ea typeface="楷体" panose="02010609060101010101" pitchFamily="49" charset="-122"/>
                <a:sym typeface="+mn-ea"/>
              </a:rPr>
              <a:t>cpu</a:t>
            </a:r>
            <a:r>
              <a:rPr lang="en-US" altLang="zh-CN" sz="1200" dirty="0">
                <a:latin typeface="Courier New" panose="02070309020205020404" charset="0"/>
                <a:ea typeface="楷体" panose="02010609060101010101" pitchFamily="49" charset="-122"/>
                <a:sym typeface="+mn-ea"/>
              </a:rPr>
              <a:t> core</a:t>
            </a:r>
            <a:r>
              <a:rPr lang="zh-CN" altLang="en-US" sz="1200" dirty="0">
                <a:latin typeface="Courier New" panose="02070309020205020404" charset="0"/>
                <a:ea typeface="楷体" panose="02010609060101010101" pitchFamily="49" charset="-122"/>
                <a:sym typeface="+mn-ea"/>
              </a:rPr>
              <a:t>数量，那么就说明</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数量是不够的，因为所有的</a:t>
            </a:r>
            <a:r>
              <a:rPr lang="en-US" altLang="zh-CN" sz="1200" dirty="0" err="1">
                <a:latin typeface="Courier New" panose="02070309020205020404" charset="0"/>
                <a:ea typeface="楷体" panose="02010609060101010101" pitchFamily="49" charset="-122"/>
                <a:sym typeface="+mn-ea"/>
              </a:rPr>
              <a:t>cpu</a:t>
            </a:r>
            <a:r>
              <a:rPr lang="zh-CN" altLang="en-US" sz="1200" dirty="0">
                <a:latin typeface="Courier New" panose="02070309020205020404" charset="0"/>
                <a:ea typeface="楷体" panose="02010609060101010101" pitchFamily="49" charset="-122"/>
                <a:sym typeface="+mn-ea"/>
              </a:rPr>
              <a:t>资源无法完全被利用起来。要为</a:t>
            </a:r>
            <a:r>
              <a:rPr lang="en-US" altLang="zh-CN" sz="1200" dirty="0">
                <a:latin typeface="Courier New" panose="02070309020205020404" charset="0"/>
                <a:ea typeface="楷体" panose="02010609060101010101" pitchFamily="49" charset="-122"/>
                <a:sym typeface="+mn-ea"/>
              </a:rPr>
              <a:t>batch</a:t>
            </a:r>
            <a:r>
              <a:rPr lang="zh-CN" altLang="en-US" sz="1200" dirty="0">
                <a:latin typeface="Courier New" panose="02070309020205020404" charset="0"/>
                <a:ea typeface="楷体" panose="02010609060101010101" pitchFamily="49" charset="-122"/>
                <a:sym typeface="+mn-ea"/>
              </a:rPr>
              <a:t>增加</a:t>
            </a:r>
            <a:r>
              <a:rPr lang="en-US" altLang="zh-CN" sz="1200" dirty="0">
                <a:latin typeface="Courier New" panose="02070309020205020404" charset="0"/>
                <a:ea typeface="楷体" panose="02010609060101010101" pitchFamily="49" charset="-122"/>
                <a:sym typeface="+mn-ea"/>
              </a:rPr>
              <a:t>block</a:t>
            </a:r>
            <a:r>
              <a:rPr lang="zh-CN" altLang="en-US" sz="1200" dirty="0">
                <a:latin typeface="Courier New" panose="02070309020205020404" charset="0"/>
                <a:ea typeface="楷体" panose="02010609060101010101" pitchFamily="49" charset="-122"/>
                <a:sym typeface="+mn-ea"/>
              </a:rPr>
              <a:t>的数量，那么就减小</a:t>
            </a:r>
            <a:r>
              <a:rPr lang="en-US" altLang="zh-CN" sz="1200" dirty="0">
                <a:latin typeface="Courier New" panose="02070309020205020404" charset="0"/>
                <a:ea typeface="楷体" panose="02010609060101010101" pitchFamily="49" charset="-122"/>
                <a:sym typeface="+mn-ea"/>
              </a:rPr>
              <a:t>block </a:t>
            </a:r>
            <a:r>
              <a:rPr lang="en-US" altLang="zh-CN" sz="1200" dirty="0" smtClean="0">
                <a:latin typeface="Courier New" panose="02070309020205020404" charset="0"/>
                <a:ea typeface="楷体" panose="02010609060101010101" pitchFamily="49" charset="-122"/>
                <a:sym typeface="+mn-ea"/>
              </a:rPr>
              <a:t>interval</a:t>
            </a:r>
            <a:endParaRPr lang="en-US" altLang="zh-CN" sz="1200" b="0" dirty="0" smtClean="0">
              <a:latin typeface="Courier New" panose="02070309020205020404" charset="0"/>
              <a:ea typeface="楷体" panose="02010609060101010101" pitchFamily="49" charset="-122"/>
            </a:endParaRPr>
          </a:p>
          <a:p>
            <a:pPr>
              <a:buNone/>
            </a:pPr>
            <a:endParaRPr lang="en-US" altLang="zh-CN" sz="1200" b="0" dirty="0">
              <a:latin typeface="Courier New" panose="02070309020205020404" charset="0"/>
              <a:ea typeface="楷体" panose="02010609060101010101" pitchFamily="49" charset="-122"/>
            </a:endParaRPr>
          </a:p>
          <a:p>
            <a:pPr>
              <a:buNone/>
            </a:pPr>
            <a:r>
              <a:rPr lang="en-US" altLang="zh-CN" sz="1200" dirty="0" smtClean="0">
                <a:latin typeface="Courier New" panose="02070309020205020404" charset="0"/>
                <a:ea typeface="楷体" panose="02010609060101010101" pitchFamily="49" charset="-122"/>
                <a:sym typeface="+mn-ea"/>
              </a:rPr>
              <a:t>   2</a:t>
            </a:r>
            <a:r>
              <a:rPr lang="zh-CN" altLang="en-US" sz="1200" dirty="0" smtClean="0">
                <a:latin typeface="Courier New" panose="02070309020205020404" charset="0"/>
                <a:ea typeface="楷体" panose="02010609060101010101" pitchFamily="49" charset="-122"/>
                <a:sym typeface="+mn-ea"/>
              </a:rPr>
              <a:t>、推荐</a:t>
            </a:r>
            <a:r>
              <a:rPr lang="zh-CN" altLang="en-US" sz="1200" dirty="0">
                <a:latin typeface="Courier New" panose="02070309020205020404" charset="0"/>
                <a:ea typeface="楷体" panose="02010609060101010101" pitchFamily="49" charset="-122"/>
                <a:sym typeface="+mn-ea"/>
              </a:rPr>
              <a:t>的</a:t>
            </a:r>
            <a:r>
              <a:rPr lang="en-US" altLang="zh-CN" sz="1200" dirty="0">
                <a:latin typeface="Courier New" panose="02070309020205020404" charset="0"/>
                <a:ea typeface="楷体" panose="02010609060101010101" pitchFamily="49" charset="-122"/>
                <a:sym typeface="+mn-ea"/>
              </a:rPr>
              <a:t>block interval</a:t>
            </a:r>
            <a:r>
              <a:rPr lang="zh-CN" altLang="en-US" sz="1200" dirty="0">
                <a:latin typeface="Courier New" panose="02070309020205020404" charset="0"/>
                <a:ea typeface="楷体" panose="02010609060101010101" pitchFamily="49" charset="-122"/>
                <a:sym typeface="+mn-ea"/>
              </a:rPr>
              <a:t>最小值是</a:t>
            </a:r>
            <a:r>
              <a:rPr lang="en-US" altLang="zh-CN" sz="1200" dirty="0">
                <a:latin typeface="Courier New" panose="02070309020205020404" charset="0"/>
                <a:ea typeface="楷体" panose="02010609060101010101" pitchFamily="49" charset="-122"/>
                <a:sym typeface="+mn-ea"/>
              </a:rPr>
              <a:t>50ms</a:t>
            </a:r>
            <a:r>
              <a:rPr lang="zh-CN" altLang="en-US" sz="1200" dirty="0">
                <a:latin typeface="Courier New" panose="02070309020205020404" charset="0"/>
                <a:ea typeface="楷体" panose="02010609060101010101" pitchFamily="49" charset="-122"/>
                <a:sym typeface="+mn-ea"/>
              </a:rPr>
              <a:t>，如果低于这个数值，那么大量</a:t>
            </a:r>
            <a:r>
              <a:rPr lang="en-US" altLang="zh-CN" sz="1200" dirty="0">
                <a:latin typeface="Courier New" panose="02070309020205020404" charset="0"/>
                <a:ea typeface="楷体" panose="02010609060101010101" pitchFamily="49" charset="-122"/>
                <a:sym typeface="+mn-ea"/>
              </a:rPr>
              <a:t>task</a:t>
            </a:r>
            <a:r>
              <a:rPr lang="zh-CN" altLang="en-US" sz="1200" dirty="0">
                <a:latin typeface="Courier New" panose="02070309020205020404" charset="0"/>
                <a:ea typeface="楷体" panose="02010609060101010101" pitchFamily="49" charset="-122"/>
                <a:sym typeface="+mn-ea"/>
              </a:rPr>
              <a:t>的启动时间，可能会变成一个性能开销点。</a:t>
            </a:r>
            <a:endParaRPr lang="en-US" altLang="zh-CN" sz="1200" i="1" dirty="0" smtClean="0">
              <a:solidFill>
                <a:schemeClr val="tx1"/>
              </a:solidFill>
              <a:latin typeface="Courier New" panose="02070309020205020404" charset="0"/>
              <a:ea typeface="楷体" panose="02010609060101010101" pitchFamily="49" charset="-122"/>
              <a:sym typeface="+mn-ea"/>
            </a:endParaRPr>
          </a:p>
        </p:txBody>
      </p:sp>
      <p:sp>
        <p:nvSpPr>
          <p:cNvPr id="4" name="文本框 3"/>
          <p:cNvSpPr txBox="1"/>
          <p:nvPr/>
        </p:nvSpPr>
        <p:spPr>
          <a:xfrm>
            <a:off x="634365" y="1409700"/>
            <a:ext cx="7875905" cy="337185"/>
          </a:xfrm>
          <a:prstGeom prst="rect">
            <a:avLst/>
          </a:prstGeom>
          <a:noFill/>
        </p:spPr>
        <p:txBody>
          <a:bodyPr wrap="square" rtlCol="0">
            <a:spAutoFit/>
          </a:bodyPr>
          <a:p>
            <a:pPr marL="171450" indent="-171450" algn="l">
              <a:buFont typeface="Wingdings" panose="05000000000000000000" charset="0"/>
              <a:buChar char="Ø"/>
            </a:pPr>
            <a:r>
              <a:rPr lang="zh-CN" altLang="en-US" sz="1600" b="1" i="1" dirty="0" smtClean="0">
                <a:latin typeface="楷体" panose="02010609060101010101" pitchFamily="49" charset="-122"/>
                <a:ea typeface="楷体" panose="02010609060101010101" pitchFamily="49" charset="-122"/>
                <a:sym typeface="+mn-ea"/>
              </a:rPr>
              <a:t>数据接收性能调优（三）</a:t>
            </a:r>
            <a:endParaRPr lang="en-US" altLang="zh-CN" sz="1600" i="1" dirty="0" smtClean="0">
              <a:solidFill>
                <a:schemeClr val="tx1"/>
              </a:solidFill>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dirty="0" smtClean="0">
              <a:solidFill>
                <a:srgbClr val="FFFFFF"/>
              </a:solidFill>
            </a:endParaRPr>
          </a:p>
        </p:txBody>
      </p:sp>
      <p:sp>
        <p:nvSpPr>
          <p:cNvPr id="2" name="文本框 1"/>
          <p:cNvSpPr txBox="1"/>
          <p:nvPr/>
        </p:nvSpPr>
        <p:spPr>
          <a:xfrm>
            <a:off x="694690" y="1233170"/>
            <a:ext cx="3593465" cy="299085"/>
          </a:xfrm>
          <a:prstGeom prst="rect">
            <a:avLst/>
          </a:prstGeom>
          <a:noFill/>
        </p:spPr>
        <p:txBody>
          <a:bodyPr wrap="square" rtlCol="0">
            <a:spAutoFit/>
          </a:bodyPr>
          <a:p>
            <a:pPr marL="285750" indent="-285750">
              <a:buFont typeface="Wingdings" panose="05000000000000000000" charset="0"/>
              <a:buChar char="Ø"/>
            </a:pPr>
            <a:r>
              <a:rPr lang="zh-CN" altLang="en-US" b="1" i="1" dirty="0" smtClean="0">
                <a:latin typeface="楷体" panose="02010609060101010101" pitchFamily="49" charset="-122"/>
                <a:ea typeface="楷体" panose="02010609060101010101" pitchFamily="49" charset="-122"/>
                <a:sym typeface="+mn-ea"/>
              </a:rPr>
              <a:t>流处理架构</a:t>
            </a:r>
            <a:r>
              <a:rPr lang="en-US" altLang="zh-CN" b="1" i="1" dirty="0" smtClean="0">
                <a:latin typeface="楷体" panose="02010609060101010101" pitchFamily="49" charset="-122"/>
                <a:ea typeface="楷体" panose="02010609060101010101" pitchFamily="49" charset="-122"/>
                <a:sym typeface="+mn-ea"/>
              </a:rPr>
              <a:t>—</a:t>
            </a:r>
            <a:r>
              <a:rPr lang="zh-CN" altLang="en-US" b="1" i="1" dirty="0" smtClean="0">
                <a:latin typeface="楷体" panose="02010609060101010101" pitchFamily="49" charset="-122"/>
                <a:ea typeface="楷体" panose="02010609060101010101" pitchFamily="49" charset="-122"/>
                <a:sym typeface="+mn-ea"/>
              </a:rPr>
              <a:t>过去与现在</a:t>
            </a:r>
            <a:endParaRPr lang="zh-CN" altLang="en-US" b="1"/>
          </a:p>
        </p:txBody>
      </p:sp>
      <p:sp>
        <p:nvSpPr>
          <p:cNvPr id="4" name="文本框 3"/>
          <p:cNvSpPr txBox="1"/>
          <p:nvPr/>
        </p:nvSpPr>
        <p:spPr>
          <a:xfrm>
            <a:off x="767715" y="1621790"/>
            <a:ext cx="7827645" cy="2168525"/>
          </a:xfrm>
          <a:prstGeom prst="rect">
            <a:avLst/>
          </a:prstGeom>
          <a:noFill/>
        </p:spPr>
        <p:txBody>
          <a:bodyPr wrap="square" rtlCol="0">
            <a:spAutoFit/>
          </a:bodyPr>
          <a:p>
            <a:pPr algn="l">
              <a:lnSpc>
                <a:spcPct val="100000"/>
              </a:lnSpc>
              <a:buNone/>
            </a:pPr>
            <a:r>
              <a:rPr lang="zh-CN" altLang="en-US" i="1" dirty="0" smtClean="0">
                <a:solidFill>
                  <a:schemeClr val="tx1"/>
                </a:solidFill>
                <a:latin typeface="楷体" panose="02010609060101010101" pitchFamily="49" charset="-122"/>
                <a:ea typeface="楷体" panose="02010609060101010101" pitchFamily="49" charset="-122"/>
                <a:sym typeface="+mn-ea"/>
              </a:rPr>
              <a:t>当前</a:t>
            </a:r>
            <a:r>
              <a:rPr lang="zh-CN" altLang="en-US" i="1" dirty="0">
                <a:solidFill>
                  <a:schemeClr val="tx1"/>
                </a:solidFill>
                <a:latin typeface="楷体" panose="02010609060101010101" pitchFamily="49" charset="-122"/>
                <a:ea typeface="楷体" panose="02010609060101010101" pitchFamily="49" charset="-122"/>
                <a:sym typeface="+mn-ea"/>
              </a:rPr>
              <a:t>分布式流处理管道执行方式如下所述：</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1</a:t>
            </a:r>
            <a:r>
              <a:rPr lang="zh-CN" altLang="en-US" i="1" dirty="0" smtClean="0">
                <a:solidFill>
                  <a:schemeClr val="tx1"/>
                </a:solidFill>
                <a:latin typeface="楷体" panose="02010609060101010101" pitchFamily="49" charset="-122"/>
                <a:ea typeface="楷体" panose="02010609060101010101" pitchFamily="49" charset="-122"/>
                <a:sym typeface="+mn-ea"/>
              </a:rPr>
              <a:t>、接收</a:t>
            </a:r>
            <a:r>
              <a:rPr lang="zh-CN" altLang="en-US" i="1" dirty="0">
                <a:solidFill>
                  <a:schemeClr val="tx1"/>
                </a:solidFill>
                <a:latin typeface="楷体" panose="02010609060101010101" pitchFamily="49" charset="-122"/>
                <a:ea typeface="楷体" panose="02010609060101010101" pitchFamily="49" charset="-122"/>
                <a:sym typeface="+mn-ea"/>
              </a:rPr>
              <a:t>来自数据源的流数据（比如时日志、系统遥测数据、物联网设备数据等等），处理成为数据摄取系统，比如</a:t>
            </a:r>
            <a:r>
              <a:rPr lang="en-US" altLang="zh-CN" i="1" dirty="0">
                <a:solidFill>
                  <a:schemeClr val="tx1"/>
                </a:solidFill>
                <a:latin typeface="楷体" panose="02010609060101010101" pitchFamily="49" charset="-122"/>
                <a:ea typeface="楷体" panose="02010609060101010101" pitchFamily="49" charset="-122"/>
                <a:sym typeface="+mn-ea"/>
              </a:rPr>
              <a:t>Apache Kafka</a:t>
            </a:r>
            <a:r>
              <a:rPr lang="zh-CN" altLang="en-US" i="1" dirty="0">
                <a:solidFill>
                  <a:schemeClr val="tx1"/>
                </a:solidFill>
                <a:latin typeface="楷体" panose="02010609060101010101" pitchFamily="49" charset="-122"/>
                <a:ea typeface="楷体" panose="02010609060101010101" pitchFamily="49" charset="-122"/>
                <a:sym typeface="+mn-ea"/>
              </a:rPr>
              <a:t>、</a:t>
            </a:r>
            <a:r>
              <a:rPr lang="en-US" altLang="zh-CN" i="1" dirty="0">
                <a:solidFill>
                  <a:schemeClr val="tx1"/>
                </a:solidFill>
                <a:latin typeface="楷体" panose="02010609060101010101" pitchFamily="49" charset="-122"/>
                <a:ea typeface="楷体" panose="02010609060101010101" pitchFamily="49" charset="-122"/>
                <a:sym typeface="+mn-ea"/>
              </a:rPr>
              <a:t>Amazon Kinesis</a:t>
            </a:r>
            <a:r>
              <a:rPr lang="zh-CN" altLang="en-US" i="1" dirty="0">
                <a:solidFill>
                  <a:schemeClr val="tx1"/>
                </a:solidFill>
                <a:latin typeface="楷体" panose="02010609060101010101" pitchFamily="49" charset="-122"/>
                <a:ea typeface="楷体" panose="02010609060101010101" pitchFamily="49" charset="-122"/>
                <a:sym typeface="+mn-ea"/>
              </a:rPr>
              <a:t>等等。</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2</a:t>
            </a:r>
            <a:r>
              <a:rPr lang="zh-CN" altLang="en-US" i="1" dirty="0" smtClean="0">
                <a:solidFill>
                  <a:schemeClr val="tx1"/>
                </a:solidFill>
                <a:latin typeface="楷体" panose="02010609060101010101" pitchFamily="49" charset="-122"/>
                <a:ea typeface="楷体" panose="02010609060101010101" pitchFamily="49" charset="-122"/>
                <a:sym typeface="+mn-ea"/>
              </a:rPr>
              <a:t>、在</a:t>
            </a:r>
            <a:r>
              <a:rPr lang="zh-CN" altLang="en-US" i="1" dirty="0">
                <a:solidFill>
                  <a:schemeClr val="tx1"/>
                </a:solidFill>
                <a:latin typeface="楷体" panose="02010609060101010101" pitchFamily="49" charset="-122"/>
                <a:ea typeface="楷体" panose="02010609060101010101" pitchFamily="49" charset="-122"/>
                <a:sym typeface="+mn-ea"/>
              </a:rPr>
              <a:t>集群上并行处理数据。这也是设计流处理引擎的关键所在，我们将在下文中做出更细节性的讨论。</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3</a:t>
            </a:r>
            <a:r>
              <a:rPr lang="zh-CN" altLang="en-US" i="1" dirty="0" smtClean="0">
                <a:solidFill>
                  <a:schemeClr val="tx1"/>
                </a:solidFill>
                <a:latin typeface="楷体" panose="02010609060101010101" pitchFamily="49" charset="-122"/>
                <a:ea typeface="楷体" panose="02010609060101010101" pitchFamily="49" charset="-122"/>
                <a:sym typeface="+mn-ea"/>
              </a:rPr>
              <a:t>、输出</a:t>
            </a:r>
            <a:r>
              <a:rPr lang="zh-CN" altLang="en-US" i="1" dirty="0">
                <a:solidFill>
                  <a:schemeClr val="tx1"/>
                </a:solidFill>
                <a:latin typeface="楷体" panose="02010609060101010101" pitchFamily="49" charset="-122"/>
                <a:ea typeface="楷体" panose="02010609060101010101" pitchFamily="49" charset="-122"/>
                <a:sym typeface="+mn-ea"/>
              </a:rPr>
              <a:t>结果存放至下游系统（例如</a:t>
            </a:r>
            <a:r>
              <a:rPr lang="en-US" altLang="zh-CN" i="1" dirty="0" err="1">
                <a:solidFill>
                  <a:schemeClr val="tx1"/>
                </a:solidFill>
                <a:latin typeface="楷体" panose="02010609060101010101" pitchFamily="49" charset="-122"/>
                <a:ea typeface="楷体" panose="02010609060101010101" pitchFamily="49" charset="-122"/>
                <a:sym typeface="+mn-ea"/>
              </a:rPr>
              <a:t>HBase</a:t>
            </a:r>
            <a:r>
              <a:rPr lang="zh-CN" altLang="en-US" i="1" dirty="0">
                <a:solidFill>
                  <a:schemeClr val="tx1"/>
                </a:solidFill>
                <a:latin typeface="楷体" panose="02010609060101010101" pitchFamily="49" charset="-122"/>
                <a:ea typeface="楷体" panose="02010609060101010101" pitchFamily="49" charset="-122"/>
                <a:sym typeface="+mn-ea"/>
              </a:rPr>
              <a:t>、</a:t>
            </a:r>
            <a:r>
              <a:rPr lang="en-US" altLang="zh-CN" i="1" dirty="0">
                <a:solidFill>
                  <a:schemeClr val="tx1"/>
                </a:solidFill>
                <a:latin typeface="楷体" panose="02010609060101010101" pitchFamily="49" charset="-122"/>
                <a:ea typeface="楷体" panose="02010609060101010101" pitchFamily="49" charset="-122"/>
                <a:sym typeface="+mn-ea"/>
              </a:rPr>
              <a:t>Cassandra, Kafka</a:t>
            </a:r>
            <a:r>
              <a:rPr lang="zh-CN" altLang="en-US" i="1" dirty="0">
                <a:solidFill>
                  <a:schemeClr val="tx1"/>
                </a:solidFill>
                <a:latin typeface="楷体" panose="02010609060101010101" pitchFamily="49" charset="-122"/>
                <a:ea typeface="楷体" panose="02010609060101010101" pitchFamily="49" charset="-122"/>
                <a:sym typeface="+mn-ea"/>
              </a:rPr>
              <a:t>等等）。</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endParaRPr lang="en-US" altLang="zh-CN" b="0" i="1" dirty="0" smtClean="0">
              <a:solidFill>
                <a:schemeClr val="tx1"/>
              </a:solidFill>
              <a:latin typeface="楷体" panose="02010609060101010101" pitchFamily="49" charset="-122"/>
              <a:ea typeface="楷体" panose="02010609060101010101" pitchFamily="49" charset="-122"/>
            </a:endParaRPr>
          </a:p>
          <a:p>
            <a:pPr algn="l">
              <a:lnSpc>
                <a:spcPct val="100000"/>
              </a:lnSpc>
              <a:buNone/>
            </a:pPr>
            <a:r>
              <a:rPr lang="zh-CN" altLang="en-US" i="1" dirty="0" smtClean="0">
                <a:solidFill>
                  <a:schemeClr val="tx1"/>
                </a:solidFill>
                <a:latin typeface="楷体" panose="02010609060101010101" pitchFamily="49" charset="-122"/>
                <a:ea typeface="楷体" panose="02010609060101010101" pitchFamily="49" charset="-122"/>
                <a:sym typeface="+mn-ea"/>
              </a:rPr>
              <a:t>为了</a:t>
            </a:r>
            <a:r>
              <a:rPr lang="zh-CN" altLang="en-US" i="1" dirty="0">
                <a:solidFill>
                  <a:schemeClr val="tx1"/>
                </a:solidFill>
                <a:latin typeface="楷体" panose="02010609060101010101" pitchFamily="49" charset="-122"/>
                <a:ea typeface="楷体" panose="02010609060101010101" pitchFamily="49" charset="-122"/>
                <a:sym typeface="+mn-ea"/>
              </a:rPr>
              <a:t>处理这些数据，大部分传统的流处理系统被设计为连续算子模型，其工作方式如下</a:t>
            </a:r>
            <a:r>
              <a:rPr lang="zh-CN" altLang="en-US" i="1" dirty="0" smtClean="0">
                <a:solidFill>
                  <a:schemeClr val="tx1"/>
                </a:solidFill>
                <a:latin typeface="楷体" panose="02010609060101010101" pitchFamily="49" charset="-122"/>
                <a:ea typeface="楷体" panose="02010609060101010101" pitchFamily="49" charset="-122"/>
                <a:sym typeface="+mn-ea"/>
              </a:rPr>
              <a:t>：</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1</a:t>
            </a:r>
            <a:r>
              <a:rPr lang="zh-CN" altLang="en-US" i="1" dirty="0" smtClean="0">
                <a:solidFill>
                  <a:schemeClr val="tx1"/>
                </a:solidFill>
                <a:latin typeface="楷体" panose="02010609060101010101" pitchFamily="49" charset="-122"/>
                <a:ea typeface="楷体" panose="02010609060101010101" pitchFamily="49" charset="-122"/>
                <a:sym typeface="+mn-ea"/>
              </a:rPr>
              <a:t>、有</a:t>
            </a:r>
            <a:r>
              <a:rPr lang="zh-CN" altLang="en-US" i="1" dirty="0">
                <a:solidFill>
                  <a:schemeClr val="tx1"/>
                </a:solidFill>
                <a:latin typeface="楷体" panose="02010609060101010101" pitchFamily="49" charset="-122"/>
                <a:ea typeface="楷体" panose="02010609060101010101" pitchFamily="49" charset="-122"/>
                <a:sym typeface="+mn-ea"/>
              </a:rPr>
              <a:t>一系列的工作节点，每组节点运行一至多个连续算子；</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2</a:t>
            </a:r>
            <a:r>
              <a:rPr lang="zh-CN" altLang="en-US" i="1" dirty="0" smtClean="0">
                <a:solidFill>
                  <a:schemeClr val="tx1"/>
                </a:solidFill>
                <a:latin typeface="楷体" panose="02010609060101010101" pitchFamily="49" charset="-122"/>
                <a:ea typeface="楷体" panose="02010609060101010101" pitchFamily="49" charset="-122"/>
                <a:sym typeface="+mn-ea"/>
              </a:rPr>
              <a:t>、对于</a:t>
            </a:r>
            <a:r>
              <a:rPr lang="zh-CN" altLang="en-US" i="1" dirty="0">
                <a:solidFill>
                  <a:schemeClr val="tx1"/>
                </a:solidFill>
                <a:latin typeface="楷体" panose="02010609060101010101" pitchFamily="49" charset="-122"/>
                <a:ea typeface="楷体" panose="02010609060101010101" pitchFamily="49" charset="-122"/>
                <a:sym typeface="+mn-ea"/>
              </a:rPr>
              <a:t>流数据，每个连续算子一次处理一条记录，并且将记录传输给管道中别的算子；</a:t>
            </a:r>
            <a:endParaRPr lang="zh-CN" altLang="en-US" b="0" i="1" dirty="0">
              <a:solidFill>
                <a:schemeClr val="tx1"/>
              </a:solidFill>
              <a:latin typeface="楷体" panose="02010609060101010101" pitchFamily="49" charset="-122"/>
              <a:ea typeface="楷体" panose="02010609060101010101" pitchFamily="49" charset="-122"/>
            </a:endParaRPr>
          </a:p>
          <a:p>
            <a:pPr algn="l">
              <a:lnSpc>
                <a:spcPct val="100000"/>
              </a:lnSpc>
              <a:buNone/>
            </a:pPr>
            <a:r>
              <a:rPr lang="en-US" altLang="zh-CN" i="1" dirty="0" smtClean="0">
                <a:solidFill>
                  <a:schemeClr val="tx1"/>
                </a:solidFill>
                <a:latin typeface="楷体" panose="02010609060101010101" pitchFamily="49" charset="-122"/>
                <a:ea typeface="楷体" panose="02010609060101010101" pitchFamily="49" charset="-122"/>
                <a:sym typeface="+mn-ea"/>
              </a:rPr>
              <a:t>3</a:t>
            </a:r>
            <a:r>
              <a:rPr lang="zh-CN" altLang="en-US" i="1" dirty="0" smtClean="0">
                <a:solidFill>
                  <a:schemeClr val="tx1"/>
                </a:solidFill>
                <a:latin typeface="楷体" panose="02010609060101010101" pitchFamily="49" charset="-122"/>
                <a:ea typeface="楷体" panose="02010609060101010101" pitchFamily="49" charset="-122"/>
                <a:sym typeface="+mn-ea"/>
              </a:rPr>
              <a:t>、源</a:t>
            </a:r>
            <a:r>
              <a:rPr lang="zh-CN" altLang="en-US" i="1" dirty="0">
                <a:solidFill>
                  <a:schemeClr val="tx1"/>
                </a:solidFill>
                <a:latin typeface="楷体" panose="02010609060101010101" pitchFamily="49" charset="-122"/>
                <a:ea typeface="楷体" panose="02010609060101010101" pitchFamily="49" charset="-122"/>
                <a:sym typeface="+mn-ea"/>
              </a:rPr>
              <a:t>算子从摄入系统接收数据，接着沉算子输出到下游系统。</a:t>
            </a:r>
            <a:endParaRPr lang="zh-CN" altLang="en-US" b="0" i="1" dirty="0">
              <a:solidFill>
                <a:schemeClr val="tx1"/>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80" y="3790315"/>
            <a:ext cx="4703445" cy="1356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99770" y="1972310"/>
            <a:ext cx="7411085" cy="1591310"/>
          </a:xfrm>
          <a:prstGeom prst="rect">
            <a:avLst/>
          </a:prstGeom>
          <a:noFill/>
        </p:spPr>
        <p:txBody>
          <a:bodyPr wrap="square" rtlCol="0">
            <a:spAutoFit/>
          </a:bodyPr>
          <a:p>
            <a:pPr algn="l">
              <a:lnSpc>
                <a:spcPct val="150000"/>
              </a:lnSpc>
              <a:buNone/>
            </a:pPr>
            <a:r>
              <a:rPr lang="en-US" altLang="zh-CN" sz="1300" dirty="0">
                <a:latin typeface="Courier New" panose="02070309020205020404" charset="0"/>
                <a:ea typeface="楷体" panose="02010609060101010101" pitchFamily="49" charset="-122"/>
                <a:cs typeface="Courier New" panose="02070309020205020404" charset="0"/>
                <a:sym typeface="+mn-ea"/>
              </a:rPr>
              <a:t>   </a:t>
            </a:r>
            <a:r>
              <a:rPr lang="zh-CN" altLang="en-US" sz="1300" dirty="0">
                <a:latin typeface="Courier New" panose="02070309020205020404" charset="0"/>
                <a:ea typeface="楷体" panose="02010609060101010101" pitchFamily="49" charset="-122"/>
                <a:cs typeface="Courier New" panose="02070309020205020404" charset="0"/>
                <a:sym typeface="+mn-ea"/>
              </a:rPr>
              <a:t>如果在计算的任何</a:t>
            </a:r>
            <a:r>
              <a:rPr lang="en-US" altLang="zh-CN" sz="1300" dirty="0">
                <a:latin typeface="Courier New" panose="02070309020205020404" charset="0"/>
                <a:ea typeface="楷体" panose="02010609060101010101" pitchFamily="49" charset="-122"/>
                <a:cs typeface="Courier New" panose="02070309020205020404" charset="0"/>
                <a:sym typeface="+mn-ea"/>
              </a:rPr>
              <a:t>stage</a:t>
            </a:r>
            <a:r>
              <a:rPr lang="zh-CN" altLang="en-US" sz="1300" dirty="0">
                <a:latin typeface="Courier New" panose="02070309020205020404" charset="0"/>
                <a:ea typeface="楷体" panose="02010609060101010101" pitchFamily="49" charset="-122"/>
                <a:cs typeface="Courier New" panose="02070309020205020404" charset="0"/>
                <a:sym typeface="+mn-ea"/>
              </a:rPr>
              <a:t>中使用的并行</a:t>
            </a:r>
            <a:r>
              <a:rPr lang="en-US" altLang="zh-CN" sz="1300" dirty="0">
                <a:latin typeface="Courier New" panose="02070309020205020404" charset="0"/>
                <a:ea typeface="楷体" panose="02010609060101010101" pitchFamily="49" charset="-122"/>
                <a:cs typeface="Courier New" panose="02070309020205020404" charset="0"/>
                <a:sym typeface="+mn-ea"/>
              </a:rPr>
              <a:t>task</a:t>
            </a:r>
            <a:r>
              <a:rPr lang="zh-CN" altLang="en-US" sz="1300" dirty="0">
                <a:latin typeface="Courier New" panose="02070309020205020404" charset="0"/>
                <a:ea typeface="楷体" panose="02010609060101010101" pitchFamily="49" charset="-122"/>
                <a:cs typeface="Courier New" panose="02070309020205020404" charset="0"/>
                <a:sym typeface="+mn-ea"/>
              </a:rPr>
              <a:t>的数量没有足够多，那么集群资源是无法被充分利用的。举例来说，对于分布式的</a:t>
            </a:r>
            <a:r>
              <a:rPr lang="en-US" altLang="zh-CN" sz="1300" dirty="0">
                <a:latin typeface="Courier New" panose="02070309020205020404" charset="0"/>
                <a:ea typeface="楷体" panose="02010609060101010101" pitchFamily="49" charset="-122"/>
                <a:cs typeface="Courier New" panose="02070309020205020404" charset="0"/>
                <a:sym typeface="+mn-ea"/>
              </a:rPr>
              <a:t>reduce</a:t>
            </a:r>
            <a:r>
              <a:rPr lang="zh-CN" altLang="en-US" sz="1300" dirty="0">
                <a:latin typeface="Courier New" panose="02070309020205020404" charset="0"/>
                <a:ea typeface="楷体" panose="02010609060101010101" pitchFamily="49" charset="-122"/>
                <a:cs typeface="Courier New" panose="02070309020205020404" charset="0"/>
                <a:sym typeface="+mn-ea"/>
              </a:rPr>
              <a:t>操作，比如</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t>
            </a:r>
            <a:r>
              <a:rPr lang="zh-CN" altLang="en-US" sz="1300" dirty="0">
                <a:latin typeface="Courier New" panose="02070309020205020404" charset="0"/>
                <a:ea typeface="楷体" panose="02010609060101010101" pitchFamily="49" charset="-122"/>
                <a:cs typeface="Courier New" panose="02070309020205020404" charset="0"/>
                <a:sym typeface="+mn-ea"/>
              </a:rPr>
              <a:t>和</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reduceByKeyAndWindow</a:t>
            </a:r>
            <a:r>
              <a:rPr lang="zh-CN" altLang="en-US" sz="1300" dirty="0">
                <a:latin typeface="Courier New" panose="02070309020205020404" charset="0"/>
                <a:ea typeface="楷体" panose="02010609060101010101" pitchFamily="49" charset="-122"/>
                <a:cs typeface="Courier New" panose="02070309020205020404" charset="0"/>
                <a:sym typeface="+mn-ea"/>
              </a:rPr>
              <a:t>，默认的并行</a:t>
            </a:r>
            <a:r>
              <a:rPr lang="en-US" altLang="zh-CN" sz="1300" dirty="0">
                <a:latin typeface="Courier New" panose="02070309020205020404" charset="0"/>
                <a:ea typeface="楷体" panose="02010609060101010101" pitchFamily="49" charset="-122"/>
                <a:cs typeface="Courier New" panose="02070309020205020404" charset="0"/>
                <a:sym typeface="+mn-ea"/>
              </a:rPr>
              <a:t>task</a:t>
            </a:r>
            <a:r>
              <a:rPr lang="zh-CN" altLang="en-US" sz="1300" dirty="0">
                <a:latin typeface="Courier New" panose="02070309020205020404" charset="0"/>
                <a:ea typeface="楷体" panose="02010609060101010101" pitchFamily="49" charset="-122"/>
                <a:cs typeface="Courier New" panose="02070309020205020404" charset="0"/>
                <a:sym typeface="+mn-ea"/>
              </a:rPr>
              <a:t>的数量是由</a:t>
            </a:r>
            <a:r>
              <a:rPr lang="en-US" altLang="zh-CN" sz="1300" dirty="0" err="1">
                <a:latin typeface="Courier New" panose="02070309020205020404" charset="0"/>
                <a:ea typeface="楷体" panose="02010609060101010101" pitchFamily="49" charset="-122"/>
                <a:cs typeface="Courier New" panose="02070309020205020404" charset="0"/>
                <a:sym typeface="+mn-ea"/>
              </a:rPr>
              <a:t>spark.default.parallelism</a:t>
            </a:r>
            <a:r>
              <a:rPr lang="zh-CN" altLang="en-US" sz="1300" dirty="0">
                <a:latin typeface="Courier New" panose="02070309020205020404" charset="0"/>
                <a:ea typeface="楷体" panose="02010609060101010101" pitchFamily="49" charset="-122"/>
                <a:cs typeface="Courier New" panose="02070309020205020404" charset="0"/>
                <a:sym typeface="+mn-ea"/>
              </a:rPr>
              <a:t>参数决定的。你可以在</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t>
            </a:r>
            <a:r>
              <a:rPr lang="zh-CN" altLang="en-US" sz="1300" dirty="0">
                <a:latin typeface="Courier New" panose="02070309020205020404" charset="0"/>
                <a:ea typeface="楷体" panose="02010609060101010101" pitchFamily="49" charset="-122"/>
                <a:cs typeface="Courier New" panose="02070309020205020404" charset="0"/>
                <a:sym typeface="+mn-ea"/>
              </a:rPr>
              <a:t>等操作中，传入第二个参数，手动指定该操作的并行度，也可以调节全局的</a:t>
            </a:r>
            <a:r>
              <a:rPr lang="en-US" altLang="zh-CN" sz="1300" dirty="0" err="1">
                <a:latin typeface="Courier New" panose="02070309020205020404" charset="0"/>
                <a:ea typeface="楷体" panose="02010609060101010101" pitchFamily="49" charset="-122"/>
                <a:cs typeface="Courier New" panose="02070309020205020404" charset="0"/>
                <a:sym typeface="+mn-ea"/>
              </a:rPr>
              <a:t>spark.default.parallelism</a:t>
            </a:r>
            <a:r>
              <a:rPr lang="zh-CN" altLang="en-US" sz="1300" dirty="0">
                <a:latin typeface="Courier New" panose="02070309020205020404" charset="0"/>
                <a:ea typeface="楷体" panose="02010609060101010101" pitchFamily="49" charset="-122"/>
                <a:cs typeface="Courier New" panose="02070309020205020404" charset="0"/>
                <a:sym typeface="+mn-ea"/>
              </a:rPr>
              <a:t>参数</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数据处理并行度调优</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99770" y="1972310"/>
            <a:ext cx="7411085" cy="1591310"/>
          </a:xfrm>
          <a:prstGeom prst="rect">
            <a:avLst/>
          </a:prstGeom>
          <a:noFill/>
        </p:spPr>
        <p:txBody>
          <a:bodyPr wrap="square" rtlCol="0">
            <a:spAutoFit/>
          </a:bodyPr>
          <a:p>
            <a:pPr algn="l">
              <a:lnSpc>
                <a:spcPct val="150000"/>
              </a:lnSpc>
              <a:buNone/>
            </a:pPr>
            <a:r>
              <a:rPr lang="en-US" altLang="zh-CN" sz="1300" dirty="0">
                <a:latin typeface="Courier New" panose="02070309020205020404" charset="0"/>
                <a:ea typeface="楷体" panose="02010609060101010101" pitchFamily="49" charset="-122"/>
                <a:cs typeface="Courier New" panose="02070309020205020404" charset="0"/>
                <a:sym typeface="+mn-ea"/>
              </a:rPr>
              <a:t>   </a:t>
            </a:r>
            <a:r>
              <a:rPr lang="zh-CN" altLang="en-US" sz="1300" dirty="0">
                <a:latin typeface="Courier New" panose="02070309020205020404" charset="0"/>
                <a:ea typeface="楷体" panose="02010609060101010101" pitchFamily="49" charset="-122"/>
                <a:cs typeface="Courier New" panose="02070309020205020404" charset="0"/>
                <a:sym typeface="+mn-ea"/>
              </a:rPr>
              <a:t>如果在计算的任何</a:t>
            </a:r>
            <a:r>
              <a:rPr lang="en-US" altLang="zh-CN" sz="1300" dirty="0">
                <a:latin typeface="Courier New" panose="02070309020205020404" charset="0"/>
                <a:ea typeface="楷体" panose="02010609060101010101" pitchFamily="49" charset="-122"/>
                <a:cs typeface="Courier New" panose="02070309020205020404" charset="0"/>
                <a:sym typeface="+mn-ea"/>
              </a:rPr>
              <a:t>stage</a:t>
            </a:r>
            <a:r>
              <a:rPr lang="zh-CN" altLang="en-US" sz="1300" dirty="0">
                <a:latin typeface="Courier New" panose="02070309020205020404" charset="0"/>
                <a:ea typeface="楷体" panose="02010609060101010101" pitchFamily="49" charset="-122"/>
                <a:cs typeface="Courier New" panose="02070309020205020404" charset="0"/>
                <a:sym typeface="+mn-ea"/>
              </a:rPr>
              <a:t>中使用的并行</a:t>
            </a:r>
            <a:r>
              <a:rPr lang="en-US" altLang="zh-CN" sz="1300" dirty="0">
                <a:latin typeface="Courier New" panose="02070309020205020404" charset="0"/>
                <a:ea typeface="楷体" panose="02010609060101010101" pitchFamily="49" charset="-122"/>
                <a:cs typeface="Courier New" panose="02070309020205020404" charset="0"/>
                <a:sym typeface="+mn-ea"/>
              </a:rPr>
              <a:t>task</a:t>
            </a:r>
            <a:r>
              <a:rPr lang="zh-CN" altLang="en-US" sz="1300" dirty="0">
                <a:latin typeface="Courier New" panose="02070309020205020404" charset="0"/>
                <a:ea typeface="楷体" panose="02010609060101010101" pitchFamily="49" charset="-122"/>
                <a:cs typeface="Courier New" panose="02070309020205020404" charset="0"/>
                <a:sym typeface="+mn-ea"/>
              </a:rPr>
              <a:t>的数量没有足够多，那么集群资源是无法被充分利用的。举例来说，对于分布式的</a:t>
            </a:r>
            <a:r>
              <a:rPr lang="en-US" altLang="zh-CN" sz="1300" dirty="0">
                <a:latin typeface="Courier New" panose="02070309020205020404" charset="0"/>
                <a:ea typeface="楷体" panose="02010609060101010101" pitchFamily="49" charset="-122"/>
                <a:cs typeface="Courier New" panose="02070309020205020404" charset="0"/>
                <a:sym typeface="+mn-ea"/>
              </a:rPr>
              <a:t>reduce</a:t>
            </a:r>
            <a:r>
              <a:rPr lang="zh-CN" altLang="en-US" sz="1300" dirty="0">
                <a:latin typeface="Courier New" panose="02070309020205020404" charset="0"/>
                <a:ea typeface="楷体" panose="02010609060101010101" pitchFamily="49" charset="-122"/>
                <a:cs typeface="Courier New" panose="02070309020205020404" charset="0"/>
                <a:sym typeface="+mn-ea"/>
              </a:rPr>
              <a:t>操作，比如</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t>
            </a:r>
            <a:r>
              <a:rPr lang="zh-CN" altLang="en-US" sz="1300" dirty="0">
                <a:latin typeface="Courier New" panose="02070309020205020404" charset="0"/>
                <a:ea typeface="楷体" panose="02010609060101010101" pitchFamily="49" charset="-122"/>
                <a:cs typeface="Courier New" panose="02070309020205020404" charset="0"/>
                <a:sym typeface="+mn-ea"/>
              </a:rPr>
              <a:t>和</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reduceByKeyAndWindow</a:t>
            </a:r>
            <a:r>
              <a:rPr lang="zh-CN" altLang="en-US" sz="1300" dirty="0">
                <a:latin typeface="Courier New" panose="02070309020205020404" charset="0"/>
                <a:ea typeface="楷体" panose="02010609060101010101" pitchFamily="49" charset="-122"/>
                <a:cs typeface="Courier New" panose="02070309020205020404" charset="0"/>
                <a:sym typeface="+mn-ea"/>
              </a:rPr>
              <a:t>，默认的并行</a:t>
            </a:r>
            <a:r>
              <a:rPr lang="en-US" altLang="zh-CN" sz="1300" dirty="0">
                <a:latin typeface="Courier New" panose="02070309020205020404" charset="0"/>
                <a:ea typeface="楷体" panose="02010609060101010101" pitchFamily="49" charset="-122"/>
                <a:cs typeface="Courier New" panose="02070309020205020404" charset="0"/>
                <a:sym typeface="+mn-ea"/>
              </a:rPr>
              <a:t>task</a:t>
            </a:r>
            <a:r>
              <a:rPr lang="zh-CN" altLang="en-US" sz="1300" dirty="0">
                <a:latin typeface="Courier New" panose="02070309020205020404" charset="0"/>
                <a:ea typeface="楷体" panose="02010609060101010101" pitchFamily="49" charset="-122"/>
                <a:cs typeface="Courier New" panose="02070309020205020404" charset="0"/>
                <a:sym typeface="+mn-ea"/>
              </a:rPr>
              <a:t>的数量是由</a:t>
            </a:r>
            <a:r>
              <a:rPr lang="en-US" altLang="zh-CN" sz="1300" dirty="0" err="1">
                <a:latin typeface="Courier New" panose="02070309020205020404" charset="0"/>
                <a:ea typeface="楷体" panose="02010609060101010101" pitchFamily="49" charset="-122"/>
                <a:cs typeface="Courier New" panose="02070309020205020404" charset="0"/>
                <a:sym typeface="+mn-ea"/>
              </a:rPr>
              <a:t>spark.default.parallelism</a:t>
            </a:r>
            <a:r>
              <a:rPr lang="zh-CN" altLang="en-US" sz="1300" dirty="0">
                <a:latin typeface="Courier New" panose="02070309020205020404" charset="0"/>
                <a:ea typeface="楷体" panose="02010609060101010101" pitchFamily="49" charset="-122"/>
                <a:cs typeface="Courier New" panose="02070309020205020404" charset="0"/>
                <a:sym typeface="+mn-ea"/>
              </a:rPr>
              <a:t>参数决定的。你可以在</a:t>
            </a:r>
            <a:r>
              <a:rPr lang="en-US" altLang="zh-CN" sz="1300" dirty="0" err="1">
                <a:latin typeface="Courier New" panose="02070309020205020404" charset="0"/>
                <a:ea typeface="楷体" panose="02010609060101010101" pitchFamily="49" charset="-122"/>
                <a:cs typeface="Courier New" panose="02070309020205020404" charset="0"/>
                <a:sym typeface="+mn-ea"/>
              </a:rPr>
              <a:t>reduceByKey</a:t>
            </a:r>
            <a:r>
              <a:rPr lang="zh-CN" altLang="en-US" sz="1300" dirty="0">
                <a:latin typeface="Courier New" panose="02070309020205020404" charset="0"/>
                <a:ea typeface="楷体" panose="02010609060101010101" pitchFamily="49" charset="-122"/>
                <a:cs typeface="Courier New" panose="02070309020205020404" charset="0"/>
                <a:sym typeface="+mn-ea"/>
              </a:rPr>
              <a:t>等操作中，传入第二个参数，手动指定该操作的并行度，也可以调节全局的</a:t>
            </a:r>
            <a:r>
              <a:rPr lang="en-US" altLang="zh-CN" sz="1300" dirty="0" err="1">
                <a:latin typeface="Courier New" panose="02070309020205020404" charset="0"/>
                <a:ea typeface="楷体" panose="02010609060101010101" pitchFamily="49" charset="-122"/>
                <a:cs typeface="Courier New" panose="02070309020205020404" charset="0"/>
                <a:sym typeface="+mn-ea"/>
              </a:rPr>
              <a:t>spark.default.parallelism</a:t>
            </a:r>
            <a:r>
              <a:rPr lang="zh-CN" altLang="en-US" sz="1300" dirty="0">
                <a:latin typeface="Courier New" panose="02070309020205020404" charset="0"/>
                <a:ea typeface="楷体" panose="02010609060101010101" pitchFamily="49" charset="-122"/>
                <a:cs typeface="Courier New" panose="02070309020205020404" charset="0"/>
                <a:sym typeface="+mn-ea"/>
              </a:rPr>
              <a:t>参数</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数据处理并行度调优</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68350" y="1972310"/>
            <a:ext cx="7513955" cy="2192020"/>
          </a:xfrm>
          <a:prstGeom prst="rect">
            <a:avLst/>
          </a:prstGeom>
          <a:noFill/>
        </p:spPr>
        <p:txBody>
          <a:bodyPr wrap="square" rtlCol="0">
            <a:spAutoFit/>
          </a:bodyPr>
          <a:p>
            <a:pPr algn="l">
              <a:lnSpc>
                <a:spcPct val="150000"/>
              </a:lnSpc>
              <a:buNone/>
            </a:pP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如果每秒钟启动的</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过于多，比如每秒钟启动</a:t>
            </a:r>
            <a:r>
              <a:rPr lang="en-US" altLang="zh-CN" sz="1300" dirty="0">
                <a:latin typeface="Courier New" panose="02070309020205020404" charset="0"/>
                <a:ea typeface="楷体" panose="02010609060101010101" pitchFamily="49" charset="-122"/>
                <a:sym typeface="+mn-ea"/>
              </a:rPr>
              <a:t>50</a:t>
            </a:r>
            <a:r>
              <a:rPr lang="zh-CN" altLang="en-US" sz="1300" dirty="0">
                <a:latin typeface="Courier New" panose="02070309020205020404" charset="0"/>
                <a:ea typeface="楷体" panose="02010609060101010101" pitchFamily="49" charset="-122"/>
                <a:sym typeface="+mn-ea"/>
              </a:rPr>
              <a:t>个，那么发送这些</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去</a:t>
            </a:r>
            <a:r>
              <a:rPr lang="en-US" altLang="zh-CN" sz="1300" dirty="0">
                <a:latin typeface="Courier New" panose="02070309020205020404" charset="0"/>
                <a:ea typeface="楷体" panose="02010609060101010101" pitchFamily="49" charset="-122"/>
                <a:sym typeface="+mn-ea"/>
              </a:rPr>
              <a:t>Worker</a:t>
            </a:r>
            <a:r>
              <a:rPr lang="zh-CN" altLang="en-US" sz="1300" dirty="0">
                <a:latin typeface="Courier New" panose="02070309020205020404" charset="0"/>
                <a:ea typeface="楷体" panose="02010609060101010101" pitchFamily="49" charset="-122"/>
                <a:sym typeface="+mn-ea"/>
              </a:rPr>
              <a:t>节点上的</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的性能开销，会比较大，而且此时基本就很难达到毫秒级的延迟了。使用下述操作可以减少这方面的性能开销：</a:t>
            </a:r>
            <a:endParaRPr lang="zh-CN" altLang="en-US" sz="1300" b="0" dirty="0">
              <a:latin typeface="Courier New" panose="02070309020205020404" charset="0"/>
              <a:ea typeface="楷体" panose="02010609060101010101" pitchFamily="49" charset="-122"/>
            </a:endParaRPr>
          </a:p>
          <a:p>
            <a:pPr algn="l">
              <a:lnSpc>
                <a:spcPct val="150000"/>
              </a:lnSpc>
              <a:buNone/>
            </a:pPr>
            <a:endParaRPr lang="zh-CN" altLang="en-US" sz="1300" b="0" dirty="0">
              <a:latin typeface="Courier New" panose="02070309020205020404" charset="0"/>
              <a:ea typeface="楷体" panose="02010609060101010101" pitchFamily="49" charset="-122"/>
            </a:endParaRPr>
          </a:p>
          <a:p>
            <a:pPr>
              <a:buNone/>
            </a:pPr>
            <a:r>
              <a:rPr lang="en-US" altLang="zh-CN" sz="1300" dirty="0">
                <a:latin typeface="Courier New" panose="02070309020205020404" charset="0"/>
                <a:ea typeface="楷体" panose="02010609060101010101" pitchFamily="49" charset="-122"/>
                <a:sym typeface="+mn-ea"/>
              </a:rPr>
              <a:t>1</a:t>
            </a:r>
            <a:r>
              <a:rPr lang="zh-CN" altLang="en-US" sz="1300" dirty="0">
                <a:latin typeface="Courier New" panose="02070309020205020404" charset="0"/>
                <a:ea typeface="楷体" panose="02010609060101010101" pitchFamily="49" charset="-122"/>
                <a:sym typeface="+mn-ea"/>
              </a:rPr>
              <a:t>、</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序列化：使用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序列化机制来序列化</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，可以减小</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的大小，从而减少发送这些</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到各个</a:t>
            </a:r>
            <a:r>
              <a:rPr lang="en-US" altLang="zh-CN" sz="1300" dirty="0">
                <a:latin typeface="Courier New" panose="02070309020205020404" charset="0"/>
                <a:ea typeface="楷体" panose="02010609060101010101" pitchFamily="49" charset="-122"/>
                <a:sym typeface="+mn-ea"/>
              </a:rPr>
              <a:t>Worker</a:t>
            </a:r>
            <a:r>
              <a:rPr lang="zh-CN" altLang="en-US" sz="1300" dirty="0">
                <a:latin typeface="Courier New" panose="02070309020205020404" charset="0"/>
                <a:ea typeface="楷体" panose="02010609060101010101" pitchFamily="49" charset="-122"/>
                <a:sym typeface="+mn-ea"/>
              </a:rPr>
              <a:t>节点上的</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的时间。</a:t>
            </a:r>
            <a:endParaRPr lang="zh-CN" altLang="en-US" sz="1300" b="0" dirty="0">
              <a:latin typeface="Courier New" panose="02070309020205020404" charset="0"/>
              <a:ea typeface="楷体" panose="02010609060101010101" pitchFamily="49" charset="-122"/>
            </a:endParaRPr>
          </a:p>
          <a:p>
            <a:pPr>
              <a:buNone/>
            </a:pPr>
            <a:r>
              <a:rPr lang="en-US" altLang="zh-CN" sz="1300" dirty="0">
                <a:latin typeface="Courier New" panose="02070309020205020404" charset="0"/>
                <a:ea typeface="楷体" panose="02010609060101010101" pitchFamily="49" charset="-122"/>
                <a:sym typeface="+mn-ea"/>
              </a:rPr>
              <a:t>2</a:t>
            </a:r>
            <a:r>
              <a:rPr lang="zh-CN" altLang="en-US" sz="1300" dirty="0">
                <a:latin typeface="Courier New" panose="02070309020205020404" charset="0"/>
                <a:ea typeface="楷体" panose="02010609060101010101" pitchFamily="49" charset="-122"/>
                <a:sym typeface="+mn-ea"/>
              </a:rPr>
              <a:t>、执行模式：在</a:t>
            </a:r>
            <a:r>
              <a:rPr lang="en-US" altLang="zh-CN" sz="1300" dirty="0">
                <a:latin typeface="Courier New" panose="02070309020205020404" charset="0"/>
                <a:ea typeface="楷体" panose="02010609060101010101" pitchFamily="49" charset="-122"/>
                <a:sym typeface="+mn-ea"/>
              </a:rPr>
              <a:t>Standalone</a:t>
            </a:r>
            <a:r>
              <a:rPr lang="zh-CN" altLang="en-US" sz="1300" dirty="0">
                <a:latin typeface="Courier New" panose="02070309020205020404" charset="0"/>
                <a:ea typeface="楷体" panose="02010609060101010101" pitchFamily="49" charset="-122"/>
                <a:sym typeface="+mn-ea"/>
              </a:rPr>
              <a:t>模式下运行</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，可以达到更少的</a:t>
            </a:r>
            <a:r>
              <a:rPr lang="en-US" altLang="zh-CN" sz="1300" dirty="0">
                <a:latin typeface="Courier New" panose="02070309020205020404" charset="0"/>
                <a:ea typeface="楷体" panose="02010609060101010101" pitchFamily="49" charset="-122"/>
                <a:sym typeface="+mn-ea"/>
              </a:rPr>
              <a:t>task</a:t>
            </a:r>
            <a:r>
              <a:rPr lang="zh-CN" altLang="en-US" sz="1300" dirty="0">
                <a:latin typeface="Courier New" panose="02070309020205020404" charset="0"/>
                <a:ea typeface="楷体" panose="02010609060101010101" pitchFamily="49" charset="-122"/>
                <a:sym typeface="+mn-ea"/>
              </a:rPr>
              <a:t>启动时间。</a:t>
            </a:r>
            <a:endParaRPr lang="zh-CN" altLang="en-US" sz="1300" b="0" dirty="0">
              <a:latin typeface="Courier New" panose="02070309020205020404" charset="0"/>
              <a:ea typeface="楷体" panose="02010609060101010101" pitchFamily="49" charset="-122"/>
            </a:endParaRPr>
          </a:p>
          <a:p>
            <a:pPr algn="l">
              <a:lnSpc>
                <a:spcPct val="150000"/>
              </a:lnSpc>
              <a:buNone/>
            </a:pPr>
            <a:r>
              <a:rPr lang="zh-CN" altLang="en-US" sz="1300" dirty="0">
                <a:latin typeface="Courier New" panose="02070309020205020404" charset="0"/>
                <a:ea typeface="楷体" panose="02010609060101010101" pitchFamily="49" charset="-122"/>
                <a:sym typeface="+mn-ea"/>
              </a:rPr>
              <a:t>   上述方式，也许可以将每个</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的处理时间减少</a:t>
            </a:r>
            <a:r>
              <a:rPr lang="en-US" altLang="zh-CN" sz="1300" dirty="0">
                <a:latin typeface="Courier New" panose="02070309020205020404" charset="0"/>
                <a:ea typeface="楷体" panose="02010609060101010101" pitchFamily="49" charset="-122"/>
                <a:sym typeface="+mn-ea"/>
              </a:rPr>
              <a:t>100</a:t>
            </a:r>
            <a:r>
              <a:rPr lang="zh-CN" altLang="en-US" sz="1300" dirty="0">
                <a:latin typeface="Courier New" panose="02070309020205020404" charset="0"/>
                <a:ea typeface="楷体" panose="02010609060101010101" pitchFamily="49" charset="-122"/>
                <a:sym typeface="+mn-ea"/>
              </a:rPr>
              <a:t>毫秒。从而从秒级降到毫秒级。</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lgn="l">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任务调优</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700405" y="1762760"/>
            <a:ext cx="7696835" cy="3291840"/>
          </a:xfrm>
          <a:prstGeom prst="rect">
            <a:avLst/>
          </a:prstGeom>
          <a:noFill/>
        </p:spPr>
        <p:txBody>
          <a:bodyPr wrap="square" rtlCol="0">
            <a:spAutoFit/>
          </a:bodyPr>
          <a:p>
            <a:pPr indent="0">
              <a:buNone/>
            </a:pP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数据序列化造成的系统开销可以由序列化格式的优化来减小。在流式计算的场景下，有两种类型的数据需要序列化。</a:t>
            </a:r>
            <a:endParaRPr lang="zh-CN" altLang="en-US" sz="1300" b="0" dirty="0">
              <a:latin typeface="Courier New" panose="02070309020205020404" charset="0"/>
              <a:ea typeface="楷体" panose="02010609060101010101" pitchFamily="49" charset="-122"/>
            </a:endParaRPr>
          </a:p>
          <a:p>
            <a:pPr indent="0">
              <a:buNone/>
            </a:pP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1</a:t>
            </a:r>
            <a:r>
              <a:rPr lang="zh-CN" altLang="en-US" sz="1300" dirty="0">
                <a:latin typeface="Courier New" panose="02070309020205020404" charset="0"/>
                <a:ea typeface="楷体" panose="02010609060101010101" pitchFamily="49" charset="-122"/>
                <a:sym typeface="+mn-ea"/>
              </a:rPr>
              <a:t>、输入数据：默认情况下，接收到的输入数据，是存储在</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的内存中的，使用的持久化级别是</a:t>
            </a:r>
            <a:r>
              <a:rPr lang="en-US" altLang="zh-CN" sz="1300" dirty="0">
                <a:latin typeface="Courier New" panose="02070309020205020404" charset="0"/>
                <a:ea typeface="楷体" panose="02010609060101010101" pitchFamily="49" charset="-122"/>
                <a:sym typeface="+mn-ea"/>
              </a:rPr>
              <a:t>StorageLevel.MEMORY_AND_DISK_SER_2</a:t>
            </a:r>
            <a:r>
              <a:rPr lang="zh-CN" altLang="en-US" sz="1300" dirty="0">
                <a:latin typeface="Courier New" panose="02070309020205020404" charset="0"/>
                <a:ea typeface="楷体" panose="02010609060101010101" pitchFamily="49" charset="-122"/>
                <a:sym typeface="+mn-ea"/>
              </a:rPr>
              <a:t>。这意味着，数据被序列化为字节从而减小</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开销，并且会复制以进行</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失败的容错。因此，数据首先会存储在内存中，然后在内存不足时会溢写到磁盘上，从而为流式计算来保存所有需要的数据。这里的序列化有明显的性能开销</a:t>
            </a:r>
            <a:r>
              <a:rPr lang="en-US" altLang="zh-CN" sz="1300" dirty="0">
                <a:latin typeface="Courier New" panose="02070309020205020404" charset="0"/>
                <a:ea typeface="楷体" panose="02010609060101010101" pitchFamily="49" charset="-122"/>
                <a:sym typeface="+mn-ea"/>
              </a:rPr>
              <a:t>——Receiver</a:t>
            </a:r>
            <a:r>
              <a:rPr lang="zh-CN" altLang="en-US" sz="1300" dirty="0">
                <a:latin typeface="Courier New" panose="02070309020205020404" charset="0"/>
                <a:ea typeface="楷体" panose="02010609060101010101" pitchFamily="49" charset="-122"/>
                <a:sym typeface="+mn-ea"/>
              </a:rPr>
              <a:t>必须反序列化从网络接收到的数据，然后再使用</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的序列化格式序列化数据。</a:t>
            </a:r>
            <a:endParaRPr lang="zh-CN" altLang="en-US" sz="1300" b="0" dirty="0">
              <a:latin typeface="Courier New" panose="02070309020205020404" charset="0"/>
              <a:ea typeface="楷体" panose="02010609060101010101" pitchFamily="49" charset="-122"/>
            </a:endParaRPr>
          </a:p>
          <a:p>
            <a:pPr indent="0">
              <a:buNone/>
            </a:pP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2</a:t>
            </a:r>
            <a:r>
              <a:rPr lang="zh-CN" altLang="en-US" sz="1300" dirty="0">
                <a:latin typeface="Courier New" panose="02070309020205020404" charset="0"/>
                <a:ea typeface="楷体" panose="02010609060101010101" pitchFamily="49" charset="-122"/>
                <a:sym typeface="+mn-ea"/>
              </a:rPr>
              <a:t>、流式计算操作生成的持久化</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：流式计算操作生成的持久化</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，可能会持久化到内存中。例如，窗口操作默认就会将数据持久化在内存中，因为这些数据后面可能会在多个窗口中被使用，并被处理多次。然而，不像</a:t>
            </a:r>
            <a:r>
              <a:rPr lang="en-US" altLang="zh-CN" sz="1300" dirty="0">
                <a:latin typeface="Courier New" panose="02070309020205020404" charset="0"/>
                <a:ea typeface="楷体" panose="02010609060101010101" pitchFamily="49" charset="-122"/>
                <a:sym typeface="+mn-ea"/>
              </a:rPr>
              <a:t>Spark Core</a:t>
            </a:r>
            <a:r>
              <a:rPr lang="zh-CN" altLang="en-US" sz="1300" dirty="0">
                <a:latin typeface="Courier New" panose="02070309020205020404" charset="0"/>
                <a:ea typeface="楷体" panose="02010609060101010101" pitchFamily="49" charset="-122"/>
                <a:sym typeface="+mn-ea"/>
              </a:rPr>
              <a:t>的默认持久化级别，</a:t>
            </a:r>
            <a:r>
              <a:rPr lang="en-US" altLang="zh-CN" sz="1300" dirty="0" err="1">
                <a:latin typeface="Courier New" panose="02070309020205020404" charset="0"/>
                <a:ea typeface="楷体" panose="02010609060101010101" pitchFamily="49" charset="-122"/>
                <a:sym typeface="+mn-ea"/>
              </a:rPr>
              <a:t>StorageLevel.MEMORY_ONLY</a:t>
            </a:r>
            <a:r>
              <a:rPr lang="zh-CN" altLang="en-US" sz="1300" dirty="0">
                <a:latin typeface="Courier New" panose="02070309020205020404" charset="0"/>
                <a:ea typeface="楷体" panose="02010609060101010101" pitchFamily="49" charset="-122"/>
                <a:sym typeface="+mn-ea"/>
              </a:rPr>
              <a:t>，流式计算操作生成的</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的默认持久化级别是</a:t>
            </a:r>
            <a:r>
              <a:rPr lang="en-US" altLang="zh-CN" sz="1300" dirty="0" err="1">
                <a:latin typeface="Courier New" panose="02070309020205020404" charset="0"/>
                <a:ea typeface="楷体" panose="02010609060101010101" pitchFamily="49" charset="-122"/>
                <a:sym typeface="+mn-ea"/>
              </a:rPr>
              <a:t>StorageLevel.MEMORY_ONLY_SER</a:t>
            </a: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，默认就会减小</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a:t>
            </a:r>
            <a:endParaRPr lang="zh-CN" altLang="en-US" sz="1300" dirty="0">
              <a:latin typeface="Courier New" panose="02070309020205020404" charset="0"/>
              <a:ea typeface="楷体" panose="02010609060101010101" pitchFamily="49" charset="-122"/>
              <a:sym typeface="+mn-ea"/>
            </a:endParaRPr>
          </a:p>
          <a:p>
            <a:pPr indent="0">
              <a:buNone/>
            </a:pPr>
            <a:endParaRPr lang="zh-CN" altLang="en-US" sz="1300" dirty="0">
              <a:latin typeface="Courier New" panose="02070309020205020404" charset="0"/>
              <a:ea typeface="楷体" panose="02010609060101010101" pitchFamily="49" charset="-122"/>
              <a:sym typeface="+mn-ea"/>
            </a:endParaRPr>
          </a:p>
          <a:p>
            <a:pPr indent="0">
              <a:buNone/>
            </a:pPr>
            <a:r>
              <a:rPr lang="zh-CN" altLang="en-US" sz="1300" dirty="0">
                <a:latin typeface="Courier New" panose="02070309020205020404" charset="0"/>
                <a:ea typeface="楷体" panose="02010609060101010101" pitchFamily="49" charset="-122"/>
                <a:sym typeface="+mn-ea"/>
              </a:rPr>
              <a:t>   在上述的场景中，使用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序列化类库可以减小</a:t>
            </a:r>
            <a:r>
              <a:rPr lang="en-US" altLang="zh-CN" sz="1300" dirty="0">
                <a:latin typeface="Courier New" panose="02070309020205020404" charset="0"/>
                <a:ea typeface="楷体" panose="02010609060101010101" pitchFamily="49" charset="-122"/>
                <a:sym typeface="+mn-ea"/>
              </a:rPr>
              <a:t>CPU</a:t>
            </a:r>
            <a:r>
              <a:rPr lang="zh-CN" altLang="en-US" sz="1300" dirty="0">
                <a:latin typeface="Courier New" panose="02070309020205020404" charset="0"/>
                <a:ea typeface="楷体" panose="02010609060101010101" pitchFamily="49" charset="-122"/>
                <a:sym typeface="+mn-ea"/>
              </a:rPr>
              <a:t>和内存的性能开销。使用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时，一定要考虑注册自定义的类，并且禁用对应引用的</a:t>
            </a:r>
            <a:r>
              <a:rPr lang="en-US" altLang="zh-CN" sz="1300" dirty="0">
                <a:latin typeface="Courier New" panose="02070309020205020404" charset="0"/>
                <a:ea typeface="楷体" panose="02010609060101010101" pitchFamily="49" charset="-122"/>
                <a:sym typeface="+mn-ea"/>
              </a:rPr>
              <a:t>tracking</a:t>
            </a:r>
            <a:r>
              <a:rPr lang="zh-CN" altLang="en-US" sz="1300" dirty="0">
                <a:latin typeface="Courier New" panose="02070309020205020404" charset="0"/>
                <a:ea typeface="楷体" panose="02010609060101010101" pitchFamily="49" charset="-122"/>
                <a:sym typeface="+mn-ea"/>
              </a:rPr>
              <a:t>（</a:t>
            </a:r>
            <a:r>
              <a:rPr lang="en-US" altLang="zh-CN" sz="1300" dirty="0" err="1">
                <a:latin typeface="Courier New" panose="02070309020205020404" charset="0"/>
                <a:ea typeface="楷体" panose="02010609060101010101" pitchFamily="49" charset="-122"/>
                <a:sym typeface="+mn-ea"/>
              </a:rPr>
              <a:t>spark.kryo.referenceTracking</a:t>
            </a:r>
            <a:r>
              <a:rPr lang="zh-CN" altLang="en-US" sz="1300" dirty="0">
                <a:latin typeface="Courier New" panose="02070309020205020404" charset="0"/>
                <a:ea typeface="楷体" panose="02010609060101010101" pitchFamily="49" charset="-122"/>
                <a:sym typeface="+mn-ea"/>
              </a:rPr>
              <a:t>）。</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337185"/>
          </a:xfrm>
          <a:prstGeom prst="rect">
            <a:avLst/>
          </a:prstGeom>
          <a:noFill/>
        </p:spPr>
        <p:txBody>
          <a:bodyPr wrap="square" rtlCol="0">
            <a:spAutoFit/>
          </a:bodyPr>
          <a:p>
            <a:pPr marL="285750" indent="-285750" algn="l">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a:t>
            </a:r>
            <a:r>
              <a:rPr lang="zh-CN" altLang="en-US" sz="1600" b="1" i="1" dirty="0" smtClean="0">
                <a:latin typeface="Courier New" panose="02070309020205020404" charset="0"/>
                <a:ea typeface="楷体" panose="02010609060101010101" pitchFamily="49" charset="-122"/>
                <a:sym typeface="+mn-ea"/>
              </a:rPr>
              <a:t>数据序列化调优（一）</a:t>
            </a:r>
            <a:endParaRPr lang="zh-CN" altLang="en-US" sz="16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695960" y="1915160"/>
            <a:ext cx="7734300" cy="3091815"/>
          </a:xfrm>
          <a:prstGeom prst="rect">
            <a:avLst/>
          </a:prstGeom>
          <a:noFill/>
        </p:spPr>
        <p:txBody>
          <a:bodyPr wrap="square" rtlCol="0">
            <a:spAutoFit/>
          </a:bodyPr>
          <a:p>
            <a:pPr indent="0">
              <a:buNone/>
            </a:pPr>
            <a:r>
              <a:rPr lang="en-US" altLang="zh-CN" sz="1300" dirty="0" smtClean="0">
                <a:latin typeface="Courier New" panose="02070309020205020404" charset="0"/>
                <a:ea typeface="楷体" panose="02010609060101010101" pitchFamily="49" charset="-122"/>
                <a:sym typeface="+mn-ea"/>
              </a:rPr>
              <a:t>   </a:t>
            </a:r>
            <a:r>
              <a:rPr lang="zh-CN" altLang="en-US" sz="1300" dirty="0" smtClean="0">
                <a:latin typeface="Courier New" panose="02070309020205020404" charset="0"/>
                <a:ea typeface="楷体" panose="02010609060101010101" pitchFamily="49" charset="-122"/>
                <a:sym typeface="+mn-ea"/>
              </a:rPr>
              <a:t>如果</a:t>
            </a:r>
            <a:r>
              <a:rPr lang="zh-CN" altLang="en-US" sz="1300" dirty="0">
                <a:latin typeface="Courier New" panose="02070309020205020404" charset="0"/>
                <a:ea typeface="楷体" panose="02010609060101010101" pitchFamily="49" charset="-122"/>
                <a:sym typeface="+mn-ea"/>
              </a:rPr>
              <a:t>想让一个运行在集群上的</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应用程序可以稳定，它就必须尽可能快地处理接收到的数据。换句话说，</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应该在生成之后，就尽可能快地处理掉。对于一个应用来说，这个是不是一个问题，可以通过观察</a:t>
            </a:r>
            <a:r>
              <a:rPr lang="en-US" altLang="zh-CN" sz="1300" dirty="0">
                <a:latin typeface="Courier New" panose="02070309020205020404" charset="0"/>
                <a:ea typeface="楷体" panose="02010609060101010101" pitchFamily="49" charset="-122"/>
                <a:sym typeface="+mn-ea"/>
              </a:rPr>
              <a:t>Spark UI</a:t>
            </a:r>
            <a:r>
              <a:rPr lang="zh-CN" altLang="en-US" sz="1300" dirty="0">
                <a:latin typeface="Courier New" panose="02070309020205020404" charset="0"/>
                <a:ea typeface="楷体" panose="02010609060101010101" pitchFamily="49" charset="-122"/>
                <a:sym typeface="+mn-ea"/>
              </a:rPr>
              <a:t>上的</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处理时间来定。</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处理时间必须小于</a:t>
            </a:r>
            <a:r>
              <a:rPr lang="en-US" altLang="zh-CN" sz="1300" dirty="0">
                <a:latin typeface="Courier New" panose="02070309020205020404" charset="0"/>
                <a:ea typeface="楷体" panose="02010609060101010101" pitchFamily="49" charset="-122"/>
                <a:sym typeface="+mn-ea"/>
              </a:rPr>
              <a:t>batch interval</a:t>
            </a:r>
            <a:r>
              <a:rPr lang="zh-CN" altLang="en-US" sz="1300" dirty="0">
                <a:latin typeface="Courier New" panose="02070309020205020404" charset="0"/>
                <a:ea typeface="楷体" panose="02010609060101010101" pitchFamily="49" charset="-122"/>
                <a:sym typeface="+mn-ea"/>
              </a:rPr>
              <a:t>时间。</a:t>
            </a:r>
            <a:endParaRPr lang="zh-CN" altLang="en-US" sz="1300" b="0" dirty="0">
              <a:latin typeface="Courier New" panose="02070309020205020404" charset="0"/>
              <a:ea typeface="楷体" panose="02010609060101010101" pitchFamily="49" charset="-122"/>
            </a:endParaRPr>
          </a:p>
          <a:p>
            <a:pPr indent="0">
              <a:buNone/>
            </a:pPr>
            <a:r>
              <a:rPr lang="zh-CN" altLang="en-US" sz="1300" dirty="0">
                <a:latin typeface="Courier New" panose="02070309020205020404" charset="0"/>
                <a:ea typeface="楷体" panose="02010609060101010101" pitchFamily="49" charset="-122"/>
                <a:sym typeface="+mn-ea"/>
              </a:rPr>
              <a:t>　  在构建</a:t>
            </a:r>
            <a:r>
              <a:rPr lang="en-US" altLang="zh-CN" sz="1300" dirty="0" err="1">
                <a:latin typeface="Courier New" panose="02070309020205020404" charset="0"/>
                <a:ea typeface="楷体" panose="02010609060101010101" pitchFamily="49" charset="-122"/>
                <a:sym typeface="+mn-ea"/>
              </a:rPr>
              <a:t>StreamingContext</a:t>
            </a:r>
            <a:r>
              <a:rPr lang="zh-CN" altLang="en-US" sz="1300" dirty="0">
                <a:latin typeface="Courier New" panose="02070309020205020404" charset="0"/>
                <a:ea typeface="楷体" panose="02010609060101010101" pitchFamily="49" charset="-122"/>
                <a:sym typeface="+mn-ea"/>
              </a:rPr>
              <a:t>的时候，需要我们传进一个参数，用于设置</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批处理的时间间隔。</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会每隔</a:t>
            </a:r>
            <a:r>
              <a:rPr lang="en-US" altLang="zh-CN" sz="1300" dirty="0" err="1">
                <a:latin typeface="Courier New" panose="02070309020205020404" charset="0"/>
                <a:ea typeface="楷体" panose="02010609060101010101" pitchFamily="49" charset="-122"/>
                <a:sym typeface="+mn-ea"/>
              </a:rPr>
              <a:t>batchDuration</a:t>
            </a:r>
            <a:r>
              <a:rPr lang="zh-CN" altLang="en-US" sz="1300" dirty="0">
                <a:latin typeface="Courier New" panose="02070309020205020404" charset="0"/>
                <a:ea typeface="楷体" panose="02010609060101010101" pitchFamily="49" charset="-122"/>
                <a:sym typeface="+mn-ea"/>
              </a:rPr>
              <a:t>时间去提交一次</a:t>
            </a:r>
            <a:r>
              <a:rPr lang="en-US" altLang="zh-CN" sz="1300" dirty="0">
                <a:latin typeface="Courier New" panose="02070309020205020404" charset="0"/>
                <a:ea typeface="楷体" panose="02010609060101010101" pitchFamily="49" charset="-122"/>
                <a:sym typeface="+mn-ea"/>
              </a:rPr>
              <a:t>Job</a:t>
            </a:r>
            <a:r>
              <a:rPr lang="zh-CN" altLang="en-US" sz="1300" dirty="0">
                <a:latin typeface="Courier New" panose="02070309020205020404" charset="0"/>
                <a:ea typeface="楷体" panose="02010609060101010101" pitchFamily="49" charset="-122"/>
                <a:sym typeface="+mn-ea"/>
              </a:rPr>
              <a:t>，如果你的</a:t>
            </a:r>
            <a:r>
              <a:rPr lang="en-US" altLang="zh-CN" sz="1300" dirty="0">
                <a:latin typeface="Courier New" panose="02070309020205020404" charset="0"/>
                <a:ea typeface="楷体" panose="02010609060101010101" pitchFamily="49" charset="-122"/>
                <a:sym typeface="+mn-ea"/>
              </a:rPr>
              <a:t>Job</a:t>
            </a:r>
            <a:r>
              <a:rPr lang="zh-CN" altLang="en-US" sz="1300" dirty="0">
                <a:latin typeface="Courier New" panose="02070309020205020404" charset="0"/>
                <a:ea typeface="楷体" panose="02010609060101010101" pitchFamily="49" charset="-122"/>
                <a:sym typeface="+mn-ea"/>
              </a:rPr>
              <a:t>处理的时间超过了</a:t>
            </a:r>
            <a:r>
              <a:rPr lang="en-US" altLang="zh-CN" sz="1300" dirty="0" err="1">
                <a:latin typeface="Courier New" panose="02070309020205020404" charset="0"/>
                <a:ea typeface="楷体" panose="02010609060101010101" pitchFamily="49" charset="-122"/>
                <a:sym typeface="+mn-ea"/>
              </a:rPr>
              <a:t>batchDuration</a:t>
            </a:r>
            <a:r>
              <a:rPr lang="zh-CN" altLang="en-US" sz="1300" dirty="0">
                <a:latin typeface="Courier New" panose="02070309020205020404" charset="0"/>
                <a:ea typeface="楷体" panose="02010609060101010101" pitchFamily="49" charset="-122"/>
                <a:sym typeface="+mn-ea"/>
              </a:rPr>
              <a:t>的设置，那么会导致后面的作业无法按时提交，随着时间的推移，越来越多的作业被拖延，最后导致整个</a:t>
            </a:r>
            <a:r>
              <a:rPr lang="en-US" altLang="zh-CN" sz="1300" dirty="0">
                <a:latin typeface="Courier New" panose="02070309020205020404" charset="0"/>
                <a:ea typeface="楷体" panose="02010609060101010101" pitchFamily="49" charset="-122"/>
                <a:sym typeface="+mn-ea"/>
              </a:rPr>
              <a:t>Streaming</a:t>
            </a:r>
            <a:r>
              <a:rPr lang="zh-CN" altLang="en-US" sz="1300" dirty="0">
                <a:latin typeface="Courier New" panose="02070309020205020404" charset="0"/>
                <a:ea typeface="楷体" panose="02010609060101010101" pitchFamily="49" charset="-122"/>
                <a:sym typeface="+mn-ea"/>
              </a:rPr>
              <a:t>作业被阻塞，这就间接地导致无法实时处理数据，这肯定不是我们想要的。</a:t>
            </a:r>
            <a:endParaRPr lang="zh-CN" altLang="en-US" sz="1300" b="0" dirty="0">
              <a:latin typeface="Courier New" panose="02070309020205020404" charset="0"/>
              <a:ea typeface="楷体" panose="02010609060101010101" pitchFamily="49" charset="-122"/>
            </a:endParaRPr>
          </a:p>
          <a:p>
            <a:pPr indent="0">
              <a:buNone/>
            </a:pPr>
            <a:r>
              <a:rPr lang="zh-CN" altLang="en-US" sz="1300" dirty="0">
                <a:latin typeface="Courier New" panose="02070309020205020404" charset="0"/>
                <a:ea typeface="楷体" panose="02010609060101010101" pitchFamily="49" charset="-122"/>
                <a:sym typeface="+mn-ea"/>
              </a:rPr>
              <a:t>　　另外，虽然</a:t>
            </a:r>
            <a:r>
              <a:rPr lang="en-US" altLang="zh-CN" sz="1300" dirty="0" err="1">
                <a:latin typeface="Courier New" panose="02070309020205020404" charset="0"/>
                <a:ea typeface="楷体" panose="02010609060101010101" pitchFamily="49" charset="-122"/>
                <a:sym typeface="+mn-ea"/>
              </a:rPr>
              <a:t>batchDuration</a:t>
            </a:r>
            <a:r>
              <a:rPr lang="zh-CN" altLang="en-US" sz="1300" dirty="0">
                <a:latin typeface="Courier New" panose="02070309020205020404" charset="0"/>
                <a:ea typeface="楷体" panose="02010609060101010101" pitchFamily="49" charset="-122"/>
                <a:sym typeface="+mn-ea"/>
              </a:rPr>
              <a:t>的单位可以达到毫秒级别的，但是经验告诉我们，如果这个值过小将会导致因频繁提交作业从而给整个</a:t>
            </a:r>
            <a:r>
              <a:rPr lang="en-US" altLang="zh-CN" sz="1300" dirty="0">
                <a:latin typeface="Courier New" panose="02070309020205020404" charset="0"/>
                <a:ea typeface="楷体" panose="02010609060101010101" pitchFamily="49" charset="-122"/>
                <a:sym typeface="+mn-ea"/>
              </a:rPr>
              <a:t>Streaming</a:t>
            </a:r>
            <a:r>
              <a:rPr lang="zh-CN" altLang="en-US" sz="1300" dirty="0">
                <a:latin typeface="Courier New" panose="02070309020205020404" charset="0"/>
                <a:ea typeface="楷体" panose="02010609060101010101" pitchFamily="49" charset="-122"/>
                <a:sym typeface="+mn-ea"/>
              </a:rPr>
              <a:t>带来负担，所以请尽量不要将这个值设置为小于</a:t>
            </a:r>
            <a:r>
              <a:rPr lang="en-US" altLang="zh-CN" sz="1300" dirty="0">
                <a:latin typeface="Courier New" panose="02070309020205020404" charset="0"/>
                <a:ea typeface="楷体" panose="02010609060101010101" pitchFamily="49" charset="-122"/>
                <a:sym typeface="+mn-ea"/>
              </a:rPr>
              <a:t>500ms</a:t>
            </a:r>
            <a:r>
              <a:rPr lang="zh-CN" altLang="en-US" sz="1300" dirty="0">
                <a:latin typeface="Courier New" panose="02070309020205020404" charset="0"/>
                <a:ea typeface="楷体" panose="02010609060101010101" pitchFamily="49" charset="-122"/>
                <a:sym typeface="+mn-ea"/>
              </a:rPr>
              <a:t>。在很多情况下，设置为</a:t>
            </a:r>
            <a:r>
              <a:rPr lang="en-US" altLang="zh-CN" sz="1300" dirty="0">
                <a:latin typeface="Courier New" panose="02070309020205020404" charset="0"/>
                <a:ea typeface="楷体" panose="02010609060101010101" pitchFamily="49" charset="-122"/>
                <a:sym typeface="+mn-ea"/>
              </a:rPr>
              <a:t>500ms</a:t>
            </a:r>
            <a:r>
              <a:rPr lang="zh-CN" altLang="en-US" sz="1300" dirty="0">
                <a:latin typeface="Courier New" panose="02070309020205020404" charset="0"/>
                <a:ea typeface="楷体" panose="02010609060101010101" pitchFamily="49" charset="-122"/>
                <a:sym typeface="+mn-ea"/>
              </a:rPr>
              <a:t>性能就很不错了。</a:t>
            </a:r>
            <a:endParaRPr lang="zh-CN" altLang="en-US" sz="1300" b="0" dirty="0">
              <a:latin typeface="Courier New" panose="02070309020205020404" charset="0"/>
              <a:ea typeface="楷体" panose="02010609060101010101" pitchFamily="49" charset="-122"/>
            </a:endParaRPr>
          </a:p>
          <a:p>
            <a:pPr indent="0">
              <a:buNone/>
            </a:pPr>
            <a:r>
              <a:rPr lang="zh-CN" altLang="en-US" sz="1300" dirty="0">
                <a:latin typeface="Courier New" panose="02070309020205020404" charset="0"/>
                <a:ea typeface="楷体" panose="02010609060101010101" pitchFamily="49" charset="-122"/>
                <a:sym typeface="+mn-ea"/>
              </a:rPr>
              <a:t>　　那么，如何设置一个好的值呢？我们可以先将这个值位置为比较大的值（比如</a:t>
            </a:r>
            <a:r>
              <a:rPr lang="en-US" altLang="zh-CN" sz="1300" dirty="0">
                <a:latin typeface="Courier New" panose="02070309020205020404" charset="0"/>
                <a:ea typeface="楷体" panose="02010609060101010101" pitchFamily="49" charset="-122"/>
                <a:sym typeface="+mn-ea"/>
              </a:rPr>
              <a:t>10S</a:t>
            </a:r>
            <a:r>
              <a:rPr lang="zh-CN" altLang="en-US" sz="1300" dirty="0">
                <a:latin typeface="Courier New" panose="02070309020205020404" charset="0"/>
                <a:ea typeface="楷体" panose="02010609060101010101" pitchFamily="49" charset="-122"/>
                <a:sym typeface="+mn-ea"/>
              </a:rPr>
              <a:t>），如果我们发现作业很快被提交完成，我们可以进一步减小这个值，知道</a:t>
            </a:r>
            <a:r>
              <a:rPr lang="en-US" altLang="zh-CN" sz="1300" dirty="0">
                <a:latin typeface="Courier New" panose="02070309020205020404" charset="0"/>
                <a:ea typeface="楷体" panose="02010609060101010101" pitchFamily="49" charset="-122"/>
                <a:sym typeface="+mn-ea"/>
              </a:rPr>
              <a:t>Streaming</a:t>
            </a:r>
            <a:r>
              <a:rPr lang="zh-CN" altLang="en-US" sz="1300" dirty="0">
                <a:latin typeface="Courier New" panose="02070309020205020404" charset="0"/>
                <a:ea typeface="楷体" panose="02010609060101010101" pitchFamily="49" charset="-122"/>
                <a:sym typeface="+mn-ea"/>
              </a:rPr>
              <a:t>作业刚好能够及时处理完上一个批处理的数据，那么这个值就是我们要的最优值。</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00405" y="1333500"/>
            <a:ext cx="5076825" cy="553085"/>
          </a:xfrm>
          <a:prstGeom prst="rect">
            <a:avLst/>
          </a:prstGeom>
          <a:noFill/>
        </p:spPr>
        <p:txBody>
          <a:bodyPr wrap="square" rtlCol="0">
            <a:spAutoFit/>
          </a:bodyPr>
          <a:p>
            <a:pPr marL="285750" indent="-285750" algn="l">
              <a:buFont typeface="Wingdings" panose="05000000000000000000" charset="0"/>
              <a:buChar char="Ø"/>
            </a:pPr>
            <a:r>
              <a:rPr lang="en-US" altLang="zh-CN" sz="1600" b="1" i="1" dirty="0" smtClean="0">
                <a:latin typeface="Courier New" panose="02070309020205020404" charset="0"/>
                <a:ea typeface="楷体" panose="02010609060101010101" pitchFamily="49" charset="-122"/>
                <a:sym typeface="+mn-ea"/>
              </a:rPr>
              <a:t>Spark Batch Interval</a:t>
            </a:r>
            <a:r>
              <a:rPr lang="zh-CN" altLang="en-US" sz="1600" b="1" i="1" dirty="0" smtClean="0">
                <a:latin typeface="Courier New" panose="02070309020205020404" charset="0"/>
                <a:ea typeface="楷体" panose="02010609060101010101" pitchFamily="49" charset="-122"/>
                <a:sym typeface="+mn-ea"/>
              </a:rPr>
              <a:t>调优</a:t>
            </a:r>
            <a:endParaRPr lang="zh-CN" altLang="en-US" sz="1600" b="1" i="1" dirty="0" smtClean="0">
              <a:latin typeface="Courier New" panose="02070309020205020404" charset="0"/>
              <a:ea typeface="楷体" panose="02010609060101010101" pitchFamily="49" charset="-122"/>
              <a:sym typeface="+mn-ea"/>
            </a:endParaRPr>
          </a:p>
          <a:p>
            <a:pPr indent="0" algn="l">
              <a:buFont typeface="Wingdings" panose="05000000000000000000" charset="0"/>
              <a:buNone/>
            </a:pPr>
            <a:r>
              <a:rPr lang="zh-CN" altLang="en-US" sz="1400" b="1" dirty="0">
                <a:latin typeface="Courier New" panose="02070309020205020404" charset="0"/>
                <a:ea typeface="楷体" panose="02010609060101010101" pitchFamily="49" charset="-122"/>
                <a:sym typeface="+mn-ea"/>
              </a:rPr>
              <a:t>   设置合理的批处理时间</a:t>
            </a:r>
            <a:r>
              <a:rPr lang="en-US" altLang="zh-CN" sz="1400" b="1" dirty="0">
                <a:latin typeface="Courier New" panose="02070309020205020404" charset="0"/>
                <a:ea typeface="楷体" panose="02010609060101010101" pitchFamily="49" charset="-122"/>
                <a:sym typeface="+mn-ea"/>
              </a:rPr>
              <a:t>(</a:t>
            </a:r>
            <a:r>
              <a:rPr lang="en-US" altLang="zh-CN" sz="1400" b="1" dirty="0" err="1">
                <a:latin typeface="Courier New" panose="02070309020205020404" charset="0"/>
                <a:ea typeface="楷体" panose="02010609060101010101" pitchFamily="49" charset="-122"/>
                <a:sym typeface="+mn-ea"/>
              </a:rPr>
              <a:t>batchDuration</a:t>
            </a:r>
            <a:r>
              <a:rPr lang="en-US" altLang="zh-CN" sz="1400" b="1" dirty="0">
                <a:latin typeface="Courier New" panose="02070309020205020404" charset="0"/>
                <a:ea typeface="楷体" panose="02010609060101010101" pitchFamily="49" charset="-122"/>
                <a:sym typeface="+mn-ea"/>
              </a:rPr>
              <a:t>)</a:t>
            </a:r>
            <a:endParaRPr lang="en-US" altLang="zh-CN"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 </a:t>
            </a:r>
            <a:r>
              <a:rPr lang="zh-CN" altLang="en-US" sz="2200" b="1" i="1" dirty="0">
                <a:solidFill>
                  <a:schemeClr val="bg1"/>
                </a:solidFill>
                <a:latin typeface="Courier New" panose="02070309020205020404" charset="0"/>
                <a:ea typeface="楷体" panose="02010609060101010101" pitchFamily="49" charset="-122"/>
                <a:sym typeface="+mn-ea"/>
              </a:rPr>
              <a:t>性能调优</a:t>
            </a:r>
            <a:endParaRPr lang="zh-CN" altLang="en-US" sz="2200" b="1" i="1" dirty="0" smtClean="0">
              <a:solidFill>
                <a:schemeClr val="bg1"/>
              </a:solidFill>
              <a:latin typeface="Courier New" panose="02070309020205020404" charset="0"/>
              <a:ea typeface="楷体" panose="02010609060101010101" pitchFamily="49" charset="-122"/>
              <a:sym typeface="+mn-ea"/>
            </a:endParaRPr>
          </a:p>
        </p:txBody>
      </p:sp>
      <p:sp>
        <p:nvSpPr>
          <p:cNvPr id="2" name="文本框 1"/>
          <p:cNvSpPr txBox="1"/>
          <p:nvPr/>
        </p:nvSpPr>
        <p:spPr>
          <a:xfrm>
            <a:off x="458470" y="1640205"/>
            <a:ext cx="8237855" cy="3291840"/>
          </a:xfrm>
          <a:prstGeom prst="rect">
            <a:avLst/>
          </a:prstGeom>
          <a:noFill/>
        </p:spPr>
        <p:txBody>
          <a:bodyPr wrap="square" rtlCol="0">
            <a:spAutoFit/>
          </a:bodyPr>
          <a:p>
            <a:pPr indent="0">
              <a:buNone/>
            </a:pPr>
            <a:r>
              <a:rPr lang="en-US" altLang="zh-CN" sz="1300" dirty="0">
                <a:latin typeface="Courier New" panose="02070309020205020404" charset="0"/>
                <a:ea typeface="楷体" panose="02010609060101010101" pitchFamily="49" charset="-122"/>
                <a:sym typeface="+mn-ea"/>
              </a:rPr>
              <a:t>   </a:t>
            </a:r>
            <a:r>
              <a:rPr lang="zh-CN" altLang="en-US" sz="1300" dirty="0">
                <a:latin typeface="Courier New" panose="02070309020205020404" charset="0"/>
                <a:ea typeface="楷体" panose="02010609060101010101" pitchFamily="49" charset="-122"/>
                <a:sym typeface="+mn-ea"/>
              </a:rPr>
              <a:t>内存调优的另外一个方面是垃圾回收。对于流式应用来说，如果要获得低延迟，肯定不想要有因为</a:t>
            </a:r>
            <a:r>
              <a:rPr lang="en-US" altLang="zh-CN" sz="1300" dirty="0">
                <a:latin typeface="Courier New" panose="02070309020205020404" charset="0"/>
                <a:ea typeface="楷体" panose="02010609060101010101" pitchFamily="49" charset="-122"/>
                <a:sym typeface="+mn-ea"/>
              </a:rPr>
              <a:t>JVM</a:t>
            </a:r>
            <a:r>
              <a:rPr lang="zh-CN" altLang="en-US" sz="1300" dirty="0">
                <a:latin typeface="Courier New" panose="02070309020205020404" charset="0"/>
                <a:ea typeface="楷体" panose="02010609060101010101" pitchFamily="49" charset="-122"/>
                <a:sym typeface="+mn-ea"/>
              </a:rPr>
              <a:t>垃圾回收导致的长时间延迟。有很多参数可以帮助降低内存使用和</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a:t>
            </a: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1</a:t>
            </a:r>
            <a:r>
              <a:rPr lang="zh-CN" altLang="en-US" sz="1300" dirty="0">
                <a:latin typeface="Courier New" panose="02070309020205020404" charset="0"/>
                <a:ea typeface="楷体" panose="02010609060101010101" pitchFamily="49" charset="-122"/>
                <a:sym typeface="+mn-ea"/>
              </a:rPr>
              <a:t>、</a:t>
            </a:r>
            <a:r>
              <a:rPr lang="en-US" altLang="zh-CN" sz="1300" dirty="0" err="1">
                <a:latin typeface="Courier New" panose="02070309020205020404" charset="0"/>
                <a:ea typeface="楷体" panose="02010609060101010101" pitchFamily="49" charset="-122"/>
                <a:sym typeface="+mn-ea"/>
              </a:rPr>
              <a:t>DStream</a:t>
            </a:r>
            <a:r>
              <a:rPr lang="zh-CN" altLang="en-US" sz="1300" dirty="0">
                <a:latin typeface="Courier New" panose="02070309020205020404" charset="0"/>
                <a:ea typeface="楷体" panose="02010609060101010101" pitchFamily="49" charset="-122"/>
                <a:sym typeface="+mn-ea"/>
              </a:rPr>
              <a:t>的持久化：正如在“数据序列化调优”一节中提到的，输入数据和某些操作生产的中间</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，默认持久化时都会序列化为字节。与非序列化的方式相比，这会降低内存和</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开销。使用</a:t>
            </a:r>
            <a:r>
              <a:rPr lang="en-US" altLang="zh-CN" sz="1300" dirty="0" err="1">
                <a:latin typeface="Courier New" panose="02070309020205020404" charset="0"/>
                <a:ea typeface="楷体" panose="02010609060101010101" pitchFamily="49" charset="-122"/>
                <a:sym typeface="+mn-ea"/>
              </a:rPr>
              <a:t>Kryo</a:t>
            </a:r>
            <a:r>
              <a:rPr lang="zh-CN" altLang="en-US" sz="1300" dirty="0">
                <a:latin typeface="Courier New" panose="02070309020205020404" charset="0"/>
                <a:ea typeface="楷体" panose="02010609060101010101" pitchFamily="49" charset="-122"/>
                <a:sym typeface="+mn-ea"/>
              </a:rPr>
              <a:t>序列化机制可以进一步减少内存使用和</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开销。进一步降低内存使用率，可以对数据进行压缩，由</a:t>
            </a:r>
            <a:r>
              <a:rPr lang="en-US" altLang="zh-CN" sz="1300" dirty="0" err="1">
                <a:latin typeface="Courier New" panose="02070309020205020404" charset="0"/>
                <a:ea typeface="楷体" panose="02010609060101010101" pitchFamily="49" charset="-122"/>
                <a:sym typeface="+mn-ea"/>
              </a:rPr>
              <a:t>spark.rdd.compress</a:t>
            </a:r>
            <a:r>
              <a:rPr lang="zh-CN" altLang="en-US" sz="1300" dirty="0">
                <a:latin typeface="Courier New" panose="02070309020205020404" charset="0"/>
                <a:ea typeface="楷体" panose="02010609060101010101" pitchFamily="49" charset="-122"/>
                <a:sym typeface="+mn-ea"/>
              </a:rPr>
              <a:t>参数控制（默认</a:t>
            </a:r>
            <a:r>
              <a:rPr lang="en-US" altLang="zh-CN" sz="1300" dirty="0">
                <a:latin typeface="Courier New" panose="02070309020205020404" charset="0"/>
                <a:ea typeface="楷体" panose="02010609060101010101" pitchFamily="49" charset="-122"/>
                <a:sym typeface="+mn-ea"/>
              </a:rPr>
              <a:t>false</a:t>
            </a:r>
            <a:r>
              <a:rPr lang="zh-CN" altLang="en-US" sz="1300" dirty="0">
                <a:latin typeface="Courier New" panose="02070309020205020404" charset="0"/>
                <a:ea typeface="楷体" panose="02010609060101010101" pitchFamily="49" charset="-122"/>
                <a:sym typeface="+mn-ea"/>
              </a:rPr>
              <a:t>）。</a:t>
            </a:r>
            <a:endParaRPr lang="zh-CN" altLang="en-US" sz="1300" dirty="0">
              <a:latin typeface="Courier New" panose="02070309020205020404" charset="0"/>
              <a:ea typeface="楷体" panose="02010609060101010101" pitchFamily="49" charset="-122"/>
              <a:sym typeface="+mn-ea"/>
            </a:endParaRPr>
          </a:p>
          <a:p>
            <a:pPr indent="0">
              <a:buNone/>
            </a:pPr>
            <a:r>
              <a:rPr lang="en-US" altLang="zh-CN" sz="1300" dirty="0">
                <a:latin typeface="Courier New" panose="02070309020205020404" charset="0"/>
                <a:ea typeface="楷体" panose="02010609060101010101" pitchFamily="49" charset="-122"/>
                <a:sym typeface="+mn-ea"/>
              </a:rPr>
              <a:t>   2</a:t>
            </a:r>
            <a:r>
              <a:rPr lang="zh-CN" altLang="en-US" sz="1300" dirty="0">
                <a:latin typeface="Courier New" panose="02070309020205020404" charset="0"/>
                <a:ea typeface="楷体" panose="02010609060101010101" pitchFamily="49" charset="-122"/>
                <a:sym typeface="+mn-ea"/>
              </a:rPr>
              <a:t>、清理旧数据：默认情况下，所有输入数据和通过</a:t>
            </a:r>
            <a:r>
              <a:rPr lang="en-US" altLang="zh-CN" sz="1300" dirty="0" err="1">
                <a:latin typeface="Courier New" panose="02070309020205020404" charset="0"/>
                <a:ea typeface="楷体" panose="02010609060101010101" pitchFamily="49" charset="-122"/>
                <a:sym typeface="+mn-ea"/>
              </a:rPr>
              <a:t>DStream</a:t>
            </a:r>
            <a:r>
              <a:rPr lang="en-US" altLang="zh-CN" sz="1300" dirty="0">
                <a:latin typeface="Courier New" panose="02070309020205020404" charset="0"/>
                <a:ea typeface="楷体" panose="02010609060101010101" pitchFamily="49" charset="-122"/>
                <a:sym typeface="+mn-ea"/>
              </a:rPr>
              <a:t> transformation</a:t>
            </a:r>
            <a:r>
              <a:rPr lang="zh-CN" altLang="en-US" sz="1300" dirty="0">
                <a:latin typeface="Courier New" panose="02070309020205020404" charset="0"/>
                <a:ea typeface="楷体" panose="02010609060101010101" pitchFamily="49" charset="-122"/>
                <a:sym typeface="+mn-ea"/>
              </a:rPr>
              <a:t>操作生成的持久化</a:t>
            </a:r>
            <a:r>
              <a:rPr lang="en-US" altLang="zh-CN" sz="1300" dirty="0">
                <a:latin typeface="Courier New" panose="02070309020205020404" charset="0"/>
                <a:ea typeface="楷体" panose="02010609060101010101" pitchFamily="49" charset="-122"/>
                <a:sym typeface="+mn-ea"/>
              </a:rPr>
              <a:t>RDD</a:t>
            </a:r>
            <a:r>
              <a:rPr lang="zh-CN" altLang="en-US" sz="1300" dirty="0">
                <a:latin typeface="Courier New" panose="02070309020205020404" charset="0"/>
                <a:ea typeface="楷体" panose="02010609060101010101" pitchFamily="49" charset="-122"/>
                <a:sym typeface="+mn-ea"/>
              </a:rPr>
              <a:t>，会自动被清理。</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会决定何时清理这些数据，取决于</a:t>
            </a:r>
            <a:r>
              <a:rPr lang="en-US" altLang="zh-CN" sz="1300" dirty="0">
                <a:latin typeface="Courier New" panose="02070309020205020404" charset="0"/>
                <a:ea typeface="楷体" panose="02010609060101010101" pitchFamily="49" charset="-122"/>
                <a:sym typeface="+mn-ea"/>
              </a:rPr>
              <a:t>transformation</a:t>
            </a:r>
            <a:r>
              <a:rPr lang="zh-CN" altLang="en-US" sz="1300" dirty="0">
                <a:latin typeface="Courier New" panose="02070309020205020404" charset="0"/>
                <a:ea typeface="楷体" panose="02010609060101010101" pitchFamily="49" charset="-122"/>
                <a:sym typeface="+mn-ea"/>
              </a:rPr>
              <a:t>操作类型。例如，你在使用窗口长度为</a:t>
            </a:r>
            <a:r>
              <a:rPr lang="en-US" altLang="zh-CN" sz="1300" dirty="0">
                <a:latin typeface="Courier New" panose="02070309020205020404" charset="0"/>
                <a:ea typeface="楷体" panose="02010609060101010101" pitchFamily="49" charset="-122"/>
                <a:sym typeface="+mn-ea"/>
              </a:rPr>
              <a:t>10</a:t>
            </a:r>
            <a:r>
              <a:rPr lang="zh-CN" altLang="en-US" sz="1300" dirty="0">
                <a:latin typeface="Courier New" panose="02070309020205020404" charset="0"/>
                <a:ea typeface="楷体" panose="02010609060101010101" pitchFamily="49" charset="-122"/>
                <a:sym typeface="+mn-ea"/>
              </a:rPr>
              <a:t>分钟内的</a:t>
            </a:r>
            <a:r>
              <a:rPr lang="en-US" altLang="zh-CN" sz="1300" dirty="0">
                <a:latin typeface="Courier New" panose="02070309020205020404" charset="0"/>
                <a:ea typeface="楷体" panose="02010609060101010101" pitchFamily="49" charset="-122"/>
                <a:sym typeface="+mn-ea"/>
              </a:rPr>
              <a:t>window</a:t>
            </a:r>
            <a:r>
              <a:rPr lang="zh-CN" altLang="en-US" sz="1300" dirty="0">
                <a:latin typeface="Courier New" panose="02070309020205020404" charset="0"/>
                <a:ea typeface="楷体" panose="02010609060101010101" pitchFamily="49" charset="-122"/>
                <a:sym typeface="+mn-ea"/>
              </a:rPr>
              <a:t>操作，</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会保持</a:t>
            </a:r>
            <a:r>
              <a:rPr lang="en-US" altLang="zh-CN" sz="1300" dirty="0">
                <a:latin typeface="Courier New" panose="02070309020205020404" charset="0"/>
                <a:ea typeface="楷体" panose="02010609060101010101" pitchFamily="49" charset="-122"/>
                <a:sym typeface="+mn-ea"/>
              </a:rPr>
              <a:t>10</a:t>
            </a:r>
            <a:r>
              <a:rPr lang="zh-CN" altLang="en-US" sz="1300" dirty="0">
                <a:latin typeface="Courier New" panose="02070309020205020404" charset="0"/>
                <a:ea typeface="楷体" panose="02010609060101010101" pitchFamily="49" charset="-122"/>
                <a:sym typeface="+mn-ea"/>
              </a:rPr>
              <a:t>分钟以内的数据，时间过了以后就会清理旧数据。但是在某些特殊场景下，比如</a:t>
            </a:r>
            <a:r>
              <a:rPr lang="en-US" altLang="zh-CN" sz="1300" dirty="0">
                <a:latin typeface="Courier New" panose="02070309020205020404" charset="0"/>
                <a:ea typeface="楷体" panose="02010609060101010101" pitchFamily="49" charset="-122"/>
                <a:sym typeface="+mn-ea"/>
              </a:rPr>
              <a:t>Spark SQL</a:t>
            </a:r>
            <a:r>
              <a:rPr lang="zh-CN" altLang="en-US" sz="1300" dirty="0">
                <a:latin typeface="Courier New" panose="02070309020205020404" charset="0"/>
                <a:ea typeface="楷体" panose="02010609060101010101" pitchFamily="49" charset="-122"/>
                <a:sym typeface="+mn-ea"/>
              </a:rPr>
              <a:t>和</a:t>
            </a:r>
            <a:r>
              <a:rPr lang="en-US" altLang="zh-CN" sz="1300" dirty="0">
                <a:latin typeface="Courier New" panose="02070309020205020404" charset="0"/>
                <a:ea typeface="楷体" panose="02010609060101010101" pitchFamily="49" charset="-122"/>
                <a:sym typeface="+mn-ea"/>
              </a:rPr>
              <a:t>Spark Streaming</a:t>
            </a:r>
            <a:r>
              <a:rPr lang="zh-CN" altLang="en-US" sz="1300" dirty="0">
                <a:latin typeface="Courier New" panose="02070309020205020404" charset="0"/>
                <a:ea typeface="楷体" panose="02010609060101010101" pitchFamily="49" charset="-122"/>
                <a:sym typeface="+mn-ea"/>
              </a:rPr>
              <a:t>整合使用时，在异步开启的线程中，使用</a:t>
            </a:r>
            <a:r>
              <a:rPr lang="en-US" altLang="zh-CN" sz="1300" dirty="0">
                <a:latin typeface="Courier New" panose="02070309020205020404" charset="0"/>
                <a:ea typeface="楷体" panose="02010609060101010101" pitchFamily="49" charset="-122"/>
                <a:sym typeface="+mn-ea"/>
              </a:rPr>
              <a:t>Spark SQL</a:t>
            </a:r>
            <a:r>
              <a:rPr lang="zh-CN" altLang="en-US" sz="1300" dirty="0">
                <a:latin typeface="Courier New" panose="02070309020205020404" charset="0"/>
                <a:ea typeface="楷体" panose="02010609060101010101" pitchFamily="49" charset="-122"/>
                <a:sym typeface="+mn-ea"/>
              </a:rPr>
              <a:t>针对</a:t>
            </a:r>
            <a:r>
              <a:rPr lang="en-US" altLang="zh-CN" sz="1300" dirty="0">
                <a:latin typeface="Courier New" panose="02070309020205020404" charset="0"/>
                <a:ea typeface="楷体" panose="02010609060101010101" pitchFamily="49" charset="-122"/>
                <a:sym typeface="+mn-ea"/>
              </a:rPr>
              <a:t>batch RDD</a:t>
            </a:r>
            <a:r>
              <a:rPr lang="zh-CN" altLang="en-US" sz="1300" dirty="0">
                <a:latin typeface="Courier New" panose="02070309020205020404" charset="0"/>
                <a:ea typeface="楷体" panose="02010609060101010101" pitchFamily="49" charset="-122"/>
                <a:sym typeface="+mn-ea"/>
              </a:rPr>
              <a:t>进行执行查询。那么就需要让</a:t>
            </a:r>
            <a:r>
              <a:rPr lang="en-US" altLang="zh-CN" sz="1300" dirty="0">
                <a:latin typeface="Courier New" panose="02070309020205020404" charset="0"/>
                <a:ea typeface="楷体" panose="02010609060101010101" pitchFamily="49" charset="-122"/>
                <a:sym typeface="+mn-ea"/>
              </a:rPr>
              <a:t>Spark</a:t>
            </a:r>
            <a:r>
              <a:rPr lang="zh-CN" altLang="en-US" sz="1300" dirty="0">
                <a:latin typeface="Courier New" panose="02070309020205020404" charset="0"/>
                <a:ea typeface="楷体" panose="02010609060101010101" pitchFamily="49" charset="-122"/>
                <a:sym typeface="+mn-ea"/>
              </a:rPr>
              <a:t>保存更长时间的数据，直到</a:t>
            </a:r>
            <a:r>
              <a:rPr lang="en-US" altLang="zh-CN" sz="1300" dirty="0">
                <a:latin typeface="Courier New" panose="02070309020205020404" charset="0"/>
                <a:ea typeface="楷体" panose="02010609060101010101" pitchFamily="49" charset="-122"/>
                <a:sym typeface="+mn-ea"/>
              </a:rPr>
              <a:t>Spark SQL</a:t>
            </a:r>
            <a:r>
              <a:rPr lang="zh-CN" altLang="en-US" sz="1300" dirty="0">
                <a:latin typeface="Courier New" panose="02070309020205020404" charset="0"/>
                <a:ea typeface="楷体" panose="02010609060101010101" pitchFamily="49" charset="-122"/>
                <a:sym typeface="+mn-ea"/>
              </a:rPr>
              <a:t>查询结束。可以使用</a:t>
            </a:r>
            <a:r>
              <a:rPr lang="en-US" altLang="zh-CN" sz="1300" dirty="0" err="1">
                <a:latin typeface="Courier New" panose="02070309020205020404" charset="0"/>
                <a:ea typeface="楷体" panose="02010609060101010101" pitchFamily="49" charset="-122"/>
                <a:sym typeface="+mn-ea"/>
              </a:rPr>
              <a:t>streamingContext.remember</a:t>
            </a:r>
            <a:r>
              <a:rPr lang="en-US" altLang="zh-CN" sz="1300" dirty="0">
                <a:latin typeface="Courier New" panose="02070309020205020404" charset="0"/>
                <a:ea typeface="楷体" panose="02010609060101010101" pitchFamily="49" charset="-122"/>
                <a:sym typeface="+mn-ea"/>
              </a:rPr>
              <a:t>()</a:t>
            </a:r>
            <a:r>
              <a:rPr lang="zh-CN" altLang="en-US" sz="1300" dirty="0">
                <a:latin typeface="Courier New" panose="02070309020205020404" charset="0"/>
                <a:ea typeface="楷体" panose="02010609060101010101" pitchFamily="49" charset="-122"/>
                <a:sym typeface="+mn-ea"/>
              </a:rPr>
              <a:t>方法来实现。</a:t>
            </a:r>
            <a:endParaRPr lang="zh-CN" altLang="en-US" sz="1300" b="0" dirty="0">
              <a:latin typeface="Courier New" panose="02070309020205020404" charset="0"/>
              <a:ea typeface="楷体" panose="02010609060101010101" pitchFamily="49" charset="-122"/>
            </a:endParaRPr>
          </a:p>
          <a:p>
            <a:pPr indent="0">
              <a:buNone/>
            </a:pPr>
            <a:r>
              <a:rPr lang="en-US" altLang="zh-CN" sz="1300" dirty="0">
                <a:latin typeface="Courier New" panose="02070309020205020404" charset="0"/>
                <a:ea typeface="楷体" panose="02010609060101010101" pitchFamily="49" charset="-122"/>
                <a:sym typeface="+mn-ea"/>
              </a:rPr>
              <a:t>    3</a:t>
            </a:r>
            <a:r>
              <a:rPr lang="zh-CN" altLang="en-US" sz="1300" dirty="0">
                <a:latin typeface="Courier New" panose="02070309020205020404" charset="0"/>
                <a:ea typeface="楷体" panose="02010609060101010101" pitchFamily="49" charset="-122"/>
                <a:sym typeface="+mn-ea"/>
              </a:rPr>
              <a:t>、</a:t>
            </a:r>
            <a:r>
              <a:rPr lang="en-US" altLang="zh-CN" sz="1300" dirty="0">
                <a:latin typeface="Courier New" panose="02070309020205020404" charset="0"/>
                <a:ea typeface="楷体" panose="02010609060101010101" pitchFamily="49" charset="-122"/>
                <a:sym typeface="+mn-ea"/>
              </a:rPr>
              <a:t>CMS</a:t>
            </a:r>
            <a:r>
              <a:rPr lang="zh-CN" altLang="en-US" sz="1300" dirty="0">
                <a:latin typeface="Courier New" panose="02070309020205020404" charset="0"/>
                <a:ea typeface="楷体" panose="02010609060101010101" pitchFamily="49" charset="-122"/>
                <a:sym typeface="+mn-ea"/>
              </a:rPr>
              <a:t>垃圾回收器：使用并行的</a:t>
            </a:r>
            <a:r>
              <a:rPr lang="en-US" altLang="zh-CN" sz="1300" dirty="0">
                <a:latin typeface="Courier New" panose="02070309020205020404" charset="0"/>
                <a:ea typeface="楷体" panose="02010609060101010101" pitchFamily="49" charset="-122"/>
                <a:sym typeface="+mn-ea"/>
              </a:rPr>
              <a:t>mark-sweep</a:t>
            </a:r>
            <a:r>
              <a:rPr lang="zh-CN" altLang="en-US" sz="1300" dirty="0">
                <a:latin typeface="Courier New" panose="02070309020205020404" charset="0"/>
                <a:ea typeface="楷体" panose="02010609060101010101" pitchFamily="49" charset="-122"/>
                <a:sym typeface="+mn-ea"/>
              </a:rPr>
              <a:t>垃圾回收机制，被推荐使用，用来保持</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低开销。虽然并行的</a:t>
            </a:r>
            <a:r>
              <a:rPr lang="en-US" altLang="zh-CN" sz="1300" dirty="0">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会降低吞吐量，但是还是建议使用它，来减少</a:t>
            </a:r>
            <a:r>
              <a:rPr lang="en-US" altLang="zh-CN" sz="1300" dirty="0">
                <a:latin typeface="Courier New" panose="02070309020205020404" charset="0"/>
                <a:ea typeface="楷体" panose="02010609060101010101" pitchFamily="49" charset="-122"/>
                <a:sym typeface="+mn-ea"/>
              </a:rPr>
              <a:t>batch</a:t>
            </a:r>
            <a:r>
              <a:rPr lang="zh-CN" altLang="en-US" sz="1300" dirty="0">
                <a:latin typeface="Courier New" panose="02070309020205020404" charset="0"/>
                <a:ea typeface="楷体" panose="02010609060101010101" pitchFamily="49" charset="-122"/>
                <a:sym typeface="+mn-ea"/>
              </a:rPr>
              <a:t>的处理时间（降低处理过程中的</a:t>
            </a:r>
            <a:r>
              <a:rPr lang="en-US" altLang="zh-CN" sz="1300" dirty="0" err="1">
                <a:latin typeface="Courier New" panose="02070309020205020404" charset="0"/>
                <a:ea typeface="楷体" panose="02010609060101010101" pitchFamily="49" charset="-122"/>
                <a:sym typeface="+mn-ea"/>
              </a:rPr>
              <a:t>gc</a:t>
            </a:r>
            <a:r>
              <a:rPr lang="zh-CN" altLang="en-US" sz="1300" dirty="0">
                <a:latin typeface="Courier New" panose="02070309020205020404" charset="0"/>
                <a:ea typeface="楷体" panose="02010609060101010101" pitchFamily="49" charset="-122"/>
                <a:sym typeface="+mn-ea"/>
              </a:rPr>
              <a:t>开销）。如果要使用，那么要在</a:t>
            </a:r>
            <a:r>
              <a:rPr lang="en-US" altLang="zh-CN" sz="1300" dirty="0">
                <a:latin typeface="Courier New" panose="02070309020205020404" charset="0"/>
                <a:ea typeface="楷体" panose="02010609060101010101" pitchFamily="49" charset="-122"/>
                <a:sym typeface="+mn-ea"/>
              </a:rPr>
              <a:t>driver</a:t>
            </a:r>
            <a:r>
              <a:rPr lang="zh-CN" altLang="en-US" sz="1300" dirty="0">
                <a:latin typeface="Courier New" panose="02070309020205020404" charset="0"/>
                <a:ea typeface="楷体" panose="02010609060101010101" pitchFamily="49" charset="-122"/>
                <a:sym typeface="+mn-ea"/>
              </a:rPr>
              <a:t>端和</a:t>
            </a:r>
            <a:r>
              <a:rPr lang="en-US" altLang="zh-CN" sz="1300" dirty="0">
                <a:latin typeface="Courier New" panose="02070309020205020404" charset="0"/>
                <a:ea typeface="楷体" panose="02010609060101010101" pitchFamily="49" charset="-122"/>
                <a:sym typeface="+mn-ea"/>
              </a:rPr>
              <a:t>executor</a:t>
            </a:r>
            <a:r>
              <a:rPr lang="zh-CN" altLang="en-US" sz="1300" dirty="0">
                <a:latin typeface="Courier New" panose="02070309020205020404" charset="0"/>
                <a:ea typeface="楷体" panose="02010609060101010101" pitchFamily="49" charset="-122"/>
                <a:sym typeface="+mn-ea"/>
              </a:rPr>
              <a:t>端都开启。在</a:t>
            </a:r>
            <a:r>
              <a:rPr lang="en-US" altLang="zh-CN" sz="1300" dirty="0">
                <a:latin typeface="Courier New" panose="02070309020205020404" charset="0"/>
                <a:ea typeface="楷体" panose="02010609060101010101" pitchFamily="49" charset="-122"/>
                <a:sym typeface="+mn-ea"/>
              </a:rPr>
              <a:t>spark-submit</a:t>
            </a:r>
            <a:r>
              <a:rPr lang="zh-CN" altLang="en-US" sz="1300" dirty="0">
                <a:latin typeface="Courier New" panose="02070309020205020404" charset="0"/>
                <a:ea typeface="楷体" panose="02010609060101010101" pitchFamily="49" charset="-122"/>
                <a:sym typeface="+mn-ea"/>
              </a:rPr>
              <a:t>中使用</a:t>
            </a:r>
            <a:r>
              <a:rPr lang="en-US" altLang="zh-CN" sz="1300" dirty="0">
                <a:latin typeface="Courier New" panose="02070309020205020404" charset="0"/>
                <a:ea typeface="楷体" panose="02010609060101010101" pitchFamily="49" charset="-122"/>
                <a:sym typeface="+mn-ea"/>
              </a:rPr>
              <a:t>--driver-java-options</a:t>
            </a:r>
            <a:r>
              <a:rPr lang="zh-CN" altLang="en-US" sz="1300" dirty="0">
                <a:latin typeface="Courier New" panose="02070309020205020404" charset="0"/>
                <a:ea typeface="楷体" panose="02010609060101010101" pitchFamily="49" charset="-122"/>
                <a:sym typeface="+mn-ea"/>
              </a:rPr>
              <a:t>设置；使用</a:t>
            </a:r>
            <a:r>
              <a:rPr lang="en-US" altLang="zh-CN" sz="1300" dirty="0" err="1">
                <a:latin typeface="Courier New" panose="02070309020205020404" charset="0"/>
                <a:ea typeface="楷体" panose="02010609060101010101" pitchFamily="49" charset="-122"/>
                <a:sym typeface="+mn-ea"/>
              </a:rPr>
              <a:t>spark.executor.extraJavaOptions</a:t>
            </a:r>
            <a:r>
              <a:rPr lang="zh-CN" altLang="en-US" sz="1300" dirty="0">
                <a:latin typeface="Courier New" panose="02070309020205020404" charset="0"/>
                <a:ea typeface="楷体" panose="02010609060101010101" pitchFamily="49" charset="-122"/>
                <a:sym typeface="+mn-ea"/>
              </a:rPr>
              <a:t>参数设置。</a:t>
            </a:r>
            <a:r>
              <a:rPr lang="en-US" altLang="zh-CN" sz="1300" dirty="0">
                <a:latin typeface="Courier New" panose="02070309020205020404" charset="0"/>
                <a:ea typeface="楷体" panose="02010609060101010101" pitchFamily="49" charset="-122"/>
                <a:sym typeface="+mn-ea"/>
              </a:rPr>
              <a:t>-XX:+</a:t>
            </a:r>
            <a:r>
              <a:rPr lang="en-US" altLang="zh-CN" sz="1300" dirty="0" err="1">
                <a:latin typeface="Courier New" panose="02070309020205020404" charset="0"/>
                <a:ea typeface="楷体" panose="02010609060101010101" pitchFamily="49" charset="-122"/>
                <a:sym typeface="+mn-ea"/>
              </a:rPr>
              <a:t>UseConcMarkSweepGC</a:t>
            </a:r>
            <a:r>
              <a:rPr lang="zh-CN" altLang="en-US" sz="1300" dirty="0" smtClean="0">
                <a:latin typeface="Courier New" panose="02070309020205020404" charset="0"/>
                <a:ea typeface="楷体" panose="02010609060101010101" pitchFamily="49" charset="-122"/>
                <a:sym typeface="+mn-ea"/>
              </a:rPr>
              <a:t>。</a:t>
            </a:r>
            <a:endParaRPr lang="en-US" altLang="zh-CN" sz="1300" i="1" dirty="0" smtClean="0">
              <a:solidFill>
                <a:schemeClr val="tx1"/>
              </a:solidFill>
              <a:latin typeface="Courier New" panose="02070309020205020404" charset="0"/>
              <a:ea typeface="楷体" panose="02010609060101010101" pitchFamily="49" charset="-122"/>
              <a:cs typeface="Courier New" panose="02070309020205020404" charset="0"/>
              <a:sym typeface="+mn-ea"/>
            </a:endParaRPr>
          </a:p>
        </p:txBody>
      </p:sp>
      <p:sp>
        <p:nvSpPr>
          <p:cNvPr id="4" name="文本框 3"/>
          <p:cNvSpPr txBox="1"/>
          <p:nvPr/>
        </p:nvSpPr>
        <p:spPr>
          <a:xfrm>
            <a:off x="712470" y="1231900"/>
            <a:ext cx="5076825" cy="306705"/>
          </a:xfrm>
          <a:prstGeom prst="rect">
            <a:avLst/>
          </a:prstGeom>
          <a:noFill/>
        </p:spPr>
        <p:txBody>
          <a:bodyPr wrap="square" rtlCol="0">
            <a:spAutoFit/>
          </a:bodyPr>
          <a:p>
            <a:pPr marL="285750" indent="-285750" algn="l">
              <a:buFont typeface="Wingdings" panose="05000000000000000000" charset="0"/>
              <a:buChar char="Ø"/>
            </a:pPr>
            <a:r>
              <a:rPr lang="en-US" altLang="zh-CN" sz="1400" b="1" i="1" dirty="0" smtClean="0">
                <a:latin typeface="Courier New" panose="02070309020205020404" charset="0"/>
                <a:ea typeface="楷体" panose="02010609060101010101" pitchFamily="49" charset="-122"/>
                <a:sym typeface="+mn-ea"/>
              </a:rPr>
              <a:t>Spark </a:t>
            </a:r>
            <a:r>
              <a:rPr lang="zh-CN" altLang="en-US" sz="1400" b="1" i="1" dirty="0" smtClean="0">
                <a:latin typeface="Courier New" panose="02070309020205020404" charset="0"/>
                <a:ea typeface="楷体" panose="02010609060101010101" pitchFamily="49" charset="-122"/>
                <a:sym typeface="+mn-ea"/>
              </a:rPr>
              <a:t>内存调优</a:t>
            </a:r>
            <a:endParaRPr lang="en-US" altLang="zh-CN" sz="1400" b="1" i="1" dirty="0" smtClean="0">
              <a:latin typeface="Courier New" panose="02070309020205020404" charset="0"/>
              <a:ea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b="1" dirty="0" smtClean="0">
              <a:solidFill>
                <a:srgbClr val="FFFFFF"/>
              </a:solidFill>
            </a:endParaRPr>
          </a:p>
        </p:txBody>
      </p:sp>
      <p:pic>
        <p:nvPicPr>
          <p:cNvPr id="4" name="图片 3" descr="答疑环节"/>
          <p:cNvPicPr>
            <a:picLocks noChangeAspect="1"/>
          </p:cNvPicPr>
          <p:nvPr/>
        </p:nvPicPr>
        <p:blipFill>
          <a:blip r:embed="rId2"/>
          <a:stretch>
            <a:fillRect/>
          </a:stretch>
        </p:blipFill>
        <p:spPr>
          <a:xfrm>
            <a:off x="1085850" y="1108075"/>
            <a:ext cx="8056880" cy="4034155"/>
          </a:xfrm>
          <a:prstGeom prst="rect">
            <a:avLst/>
          </a:prstGeom>
        </p:spPr>
      </p:pic>
      <p:sp>
        <p:nvSpPr>
          <p:cNvPr id="5" name="文本框 4"/>
          <p:cNvSpPr txBox="1"/>
          <p:nvPr/>
        </p:nvSpPr>
        <p:spPr>
          <a:xfrm>
            <a:off x="219710" y="1561465"/>
            <a:ext cx="513715" cy="2061210"/>
          </a:xfrm>
          <a:prstGeom prst="rect">
            <a:avLst/>
          </a:prstGeom>
          <a:noFill/>
        </p:spPr>
        <p:txBody>
          <a:bodyPr wrap="square" rtlCol="0">
            <a:spAutoFit/>
          </a:bodyPr>
          <a:p>
            <a:r>
              <a:rPr lang="zh-CN" altLang="zh-CN" sz="3200"/>
              <a:t>答疑环节</a:t>
            </a:r>
            <a:endParaRPr lang="zh-CN" altLang="zh-CN" sz="320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4957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2"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zh-CN" altLang="en-US" sz="2200" dirty="0" smtClean="0">
                <a:solidFill>
                  <a:schemeClr val="bg1"/>
                </a:solidFill>
                <a:latin typeface="Calibri" panose="020F0502020204030204" pitchFamily="34" charset="0"/>
                <a:sym typeface="+mn-ea"/>
              </a:rPr>
              <a:t>中国大数据人工智能第一品牌</a:t>
            </a:r>
            <a:endParaRPr lang="zh-CN" altLang="en-US" sz="2200" b="1" dirty="0" smtClean="0">
              <a:solidFill>
                <a:srgbClr val="FFFFFF"/>
              </a:solidFill>
            </a:endParaRPr>
          </a:p>
        </p:txBody>
      </p:sp>
      <p:sp>
        <p:nvSpPr>
          <p:cNvPr id="4" name="标题 3"/>
          <p:cNvSpPr>
            <a:spLocks noGrp="1"/>
          </p:cNvSpPr>
          <p:nvPr>
            <p:ph type="title"/>
          </p:nvPr>
        </p:nvSpPr>
        <p:spPr>
          <a:xfrm>
            <a:off x="721995" y="1247140"/>
            <a:ext cx="3645535" cy="746125"/>
          </a:xfrm>
        </p:spPr>
        <p:txBody>
          <a:bodyPr/>
          <a:lstStyle/>
          <a:p>
            <a:endParaRPr kumimoji="1"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1368163" y="1933508"/>
            <a:ext cx="6407675" cy="507831"/>
          </a:xfrm>
          <a:prstGeom prst="rect">
            <a:avLst/>
          </a:prstGeom>
          <a:noFill/>
          <a:ln>
            <a:noFill/>
          </a:ln>
        </p:spPr>
        <p:txBody>
          <a:bodyPr wrap="square">
            <a:spAutoFit/>
          </a:bodyPr>
          <a:lstStyle/>
          <a:p>
            <a:pPr algn="ctr">
              <a:lnSpc>
                <a:spcPct val="150000"/>
              </a:lnSpc>
            </a:pPr>
            <a:r>
              <a:rPr lang="en-US" altLang="zh-CN" sz="1800" dirty="0" smtClean="0">
                <a:solidFill>
                  <a:schemeClr val="accent1"/>
                </a:solidFill>
                <a:latin typeface="Arial" panose="020B0604020202020204" pitchFamily="34" charset="0"/>
                <a:ea typeface="微软雅黑" panose="020B0503020204020204" pitchFamily="34" charset="-122"/>
                <a:cs typeface="Arial" panose="020B0604020202020204" pitchFamily="34" charset="0"/>
              </a:rPr>
              <a:t>THANK YOU FOR LISTENING</a:t>
            </a:r>
            <a:endParaRPr lang="en-US" altLang="zh-CN" sz="18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5"/>
          <p:cNvSpPr txBox="1"/>
          <p:nvPr/>
        </p:nvSpPr>
        <p:spPr>
          <a:xfrm>
            <a:off x="3540580" y="2601934"/>
            <a:ext cx="2062841" cy="300082"/>
          </a:xfrm>
          <a:prstGeom prst="rect">
            <a:avLst/>
          </a:prstGeom>
          <a:noFill/>
        </p:spPr>
        <p:txBody>
          <a:bodyPr wrap="square" rtlCol="0">
            <a:spAutoFit/>
          </a:bodyPr>
          <a:lstStyle/>
          <a:p>
            <a:pPr algn="ctr"/>
            <a:r>
              <a:rPr lang="zh-CN" altLang="en-US" dirty="0" smtClean="0">
                <a:solidFill>
                  <a:schemeClr val="accent1"/>
                </a:solidFill>
                <a:latin typeface="+mn-ea"/>
              </a:rPr>
              <a:t>创新 </a:t>
            </a:r>
            <a:r>
              <a:rPr lang="en-US" altLang="zh-CN" dirty="0" smtClean="0">
                <a:solidFill>
                  <a:schemeClr val="accent1"/>
                </a:solidFill>
                <a:latin typeface="+mn-ea"/>
              </a:rPr>
              <a:t>· </a:t>
            </a:r>
            <a:r>
              <a:rPr lang="zh-CN" altLang="en-US" dirty="0" smtClean="0">
                <a:solidFill>
                  <a:schemeClr val="accent1"/>
                </a:solidFill>
                <a:latin typeface="+mn-ea"/>
              </a:rPr>
              <a:t>突破 </a:t>
            </a:r>
            <a:r>
              <a:rPr lang="en-US" altLang="zh-CN" dirty="0" smtClean="0">
                <a:solidFill>
                  <a:schemeClr val="accent1"/>
                </a:solidFill>
                <a:latin typeface="+mn-ea"/>
              </a:rPr>
              <a:t>· </a:t>
            </a:r>
            <a:r>
              <a:rPr lang="zh-CN" altLang="en-US" dirty="0" smtClean="0">
                <a:solidFill>
                  <a:schemeClr val="accent1"/>
                </a:solidFill>
                <a:latin typeface="+mn-ea"/>
              </a:rPr>
              <a:t>提升 </a:t>
            </a:r>
            <a:r>
              <a:rPr lang="en-US" altLang="zh-CN" dirty="0" smtClean="0">
                <a:solidFill>
                  <a:schemeClr val="accent1"/>
                </a:solidFill>
                <a:latin typeface="+mn-ea"/>
              </a:rPr>
              <a:t>· </a:t>
            </a:r>
            <a:r>
              <a:rPr lang="zh-CN" altLang="en-US" dirty="0" smtClean="0">
                <a:solidFill>
                  <a:schemeClr val="accent1"/>
                </a:solidFill>
                <a:latin typeface="+mn-ea"/>
              </a:rPr>
              <a:t>超越</a:t>
            </a:r>
            <a:endParaRPr lang="zh-CN" altLang="en-US" dirty="0">
              <a:solidFill>
                <a:schemeClr val="accent1"/>
              </a:solidFill>
              <a:latin typeface="+mn-ea"/>
            </a:endParaRPr>
          </a:p>
        </p:txBody>
      </p:sp>
      <p:cxnSp>
        <p:nvCxnSpPr>
          <p:cNvPr id="7" name="直接连接符 6"/>
          <p:cNvCxnSpPr/>
          <p:nvPr/>
        </p:nvCxnSpPr>
        <p:spPr>
          <a:xfrm>
            <a:off x="5590153"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450409" y="2746706"/>
            <a:ext cx="108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065" name="矩形 64"/>
          <p:cNvSpPr/>
          <p:nvPr/>
        </p:nvSpPr>
        <p:spPr>
          <a:xfrm>
            <a:off x="563245" y="1237615"/>
            <a:ext cx="7912100" cy="783590"/>
          </a:xfrm>
          <a:prstGeom prst="rect">
            <a:avLst/>
          </a:prstGeom>
          <a:noFill/>
          <a:ln w="9525">
            <a:noFill/>
          </a:ln>
        </p:spPr>
        <p:txBody>
          <a:bodyPr wrap="square" anchor="t">
            <a:spAutoFit/>
          </a:bodyPr>
          <a:p>
            <a:pPr algn="ctr">
              <a:lnSpc>
                <a:spcPct val="150000"/>
              </a:lnSpc>
              <a:buFont typeface="Arial" panose="020B0604020202020204" pitchFamily="34" charset="0"/>
            </a:pPr>
            <a:r>
              <a:rPr lang="en-US" altLang="zh-CN" sz="1500" b="1" dirty="0">
                <a:solidFill>
                  <a:schemeClr val="bg1"/>
                </a:solidFill>
                <a:latin typeface="Courier New" panose="02070309020205020404" charset="0"/>
                <a:ea typeface="微软雅黑" panose="020B0503020204020204" pitchFamily="34" charset="-122"/>
              </a:rPr>
              <a:t> </a:t>
            </a:r>
            <a:r>
              <a:rPr lang="en-US" altLang="zh-CN" sz="1400" b="1" dirty="0">
                <a:solidFill>
                  <a:srgbClr val="F06730"/>
                </a:solidFill>
                <a:latin typeface="Courier New" panose="02070309020205020404" charset="0"/>
                <a:ea typeface="微软雅黑" panose="020B0503020204020204" pitchFamily="34" charset="-122"/>
              </a:rPr>
              <a:t>Add up everything what you like and everything what you want</a:t>
            </a:r>
            <a:r>
              <a:rPr lang="en-US" altLang="zh-CN" sz="1500" b="1" dirty="0">
                <a:solidFill>
                  <a:srgbClr val="F06730"/>
                </a:solidFill>
                <a:latin typeface="Courier New" panose="02070309020205020404" charset="0"/>
                <a:ea typeface="微软雅黑" panose="020B0503020204020204" pitchFamily="34" charset="-122"/>
              </a:rPr>
              <a:t> </a:t>
            </a:r>
            <a:endParaRPr lang="en-US" altLang="zh-CN" sz="1500" b="1" dirty="0">
              <a:solidFill>
                <a:srgbClr val="F06730"/>
              </a:solidFill>
              <a:latin typeface="Courier New" panose="02070309020205020404" charset="0"/>
              <a:ea typeface="微软雅黑" panose="020B0503020204020204" pitchFamily="34" charset="-122"/>
            </a:endParaRPr>
          </a:p>
          <a:p>
            <a:pPr>
              <a:lnSpc>
                <a:spcPct val="150000"/>
              </a:lnSpc>
              <a:buFont typeface="Arial" panose="020B0604020202020204" pitchFamily="34" charset="0"/>
            </a:pPr>
            <a:r>
              <a:rPr lang="zh-CN" altLang="en-US" sz="1500" b="1" dirty="0">
                <a:solidFill>
                  <a:srgbClr val="F06730"/>
                </a:solidFill>
                <a:latin typeface="Courier New" panose="02070309020205020404" charset="0"/>
                <a:ea typeface="微软雅黑" panose="020B0503020204020204" pitchFamily="34" charset="-122"/>
              </a:rPr>
              <a:t>                                            梦想，要比昨天走的更远</a:t>
            </a:r>
            <a:endParaRPr lang="zh-CN" altLang="en-US" sz="1500" b="1" dirty="0">
              <a:solidFill>
                <a:srgbClr val="F06730"/>
              </a:solidFill>
              <a:latin typeface="Courier New" panose="0207030902020502040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600"/>
                                        <p:tgtEl>
                                          <p:spTgt spid="5"/>
                                        </p:tgtEl>
                                      </p:cBhvr>
                                    </p:animEffect>
                                  </p:childTnLst>
                                </p:cTn>
                              </p:par>
                            </p:childTnLst>
                          </p:cTn>
                        </p:par>
                        <p:par>
                          <p:cTn id="8" fill="hold">
                            <p:stCondLst>
                              <p:cond delay="1000"/>
                            </p:stCondLst>
                            <p:childTnLst>
                              <p:par>
                                <p:cTn id="9" presetID="2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902042" y="433946"/>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zh-CN" sz="2200" b="1" dirty="0" smtClean="0">
              <a:solidFill>
                <a:srgbClr val="FFFFFF"/>
              </a:solidFill>
            </a:endParaRPr>
          </a:p>
        </p:txBody>
      </p:sp>
      <p:sp>
        <p:nvSpPr>
          <p:cNvPr id="69635" name="文本占位符 69634"/>
          <p:cNvSpPr>
            <a:spLocks noGrp="1"/>
          </p:cNvSpPr>
          <p:nvPr>
            <p:ph type="body" idx="1"/>
          </p:nvPr>
        </p:nvSpPr>
        <p:spPr>
          <a:xfrm>
            <a:off x="721995" y="1165860"/>
            <a:ext cx="7686675" cy="546735"/>
          </a:xfrm>
        </p:spPr>
        <p:txBody>
          <a:bodyPr>
            <a:normAutofit/>
          </a:bodyPr>
          <a:p>
            <a:pPr>
              <a:lnSpc>
                <a:spcPct val="150000"/>
              </a:lnSpc>
              <a:buFont typeface="Wingdings" panose="05000000000000000000" charset="0"/>
              <a:buChar char="Ø"/>
            </a:pPr>
            <a:r>
              <a:rPr lang="en-US" altLang="zh-CN" sz="1400" b="1" i="1" dirty="0" smtClean="0">
                <a:latin typeface="Courier New" panose="02070309020205020404" charset="0"/>
                <a:ea typeface="楷体" panose="02010609060101010101" pitchFamily="49" charset="-122"/>
                <a:sym typeface="+mn-ea"/>
              </a:rPr>
              <a:t>Spark Streaming </a:t>
            </a:r>
            <a:r>
              <a:rPr lang="zh-CN" altLang="en-US" sz="1400" b="1" i="1" dirty="0" smtClean="0">
                <a:latin typeface="Courier New" panose="02070309020205020404" charset="0"/>
                <a:ea typeface="楷体" panose="02010609060101010101" pitchFamily="49" charset="-122"/>
                <a:sym typeface="+mn-ea"/>
              </a:rPr>
              <a:t>简单介绍</a:t>
            </a:r>
            <a:endParaRPr lang="zh-CN" altLang="en-US" sz="1400" b="1">
              <a:latin typeface="Courier New" panose="02070309020205020404" charset="0"/>
            </a:endParaRPr>
          </a:p>
        </p:txBody>
      </p:sp>
      <p:sp>
        <p:nvSpPr>
          <p:cNvPr id="6" name="Rectangle 2"/>
          <p:cNvSpPr txBox="1">
            <a:spLocks noChangeArrowheads="1"/>
          </p:cNvSpPr>
          <p:nvPr/>
        </p:nvSpPr>
        <p:spPr bwMode="auto">
          <a:xfrm>
            <a:off x="768350" y="1642745"/>
            <a:ext cx="764032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rtl="0" eaLnBrk="1" fontAlgn="base" hangingPunct="1">
              <a:spcBef>
                <a:spcPct val="0"/>
              </a:spcBef>
              <a:spcAft>
                <a:spcPct val="0"/>
              </a:spcAft>
              <a:defRPr sz="60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lnSpc>
                <a:spcPct val="100000"/>
              </a:lnSpc>
              <a:buNone/>
            </a:pPr>
            <a:r>
              <a:rPr lang="en-US" altLang="zh-CN" sz="1400" b="0" i="1" dirty="0" smtClean="0">
                <a:solidFill>
                  <a:schemeClr val="tx1"/>
                </a:solidFill>
                <a:latin typeface="Courier New" panose="02070309020205020404" charset="0"/>
                <a:ea typeface="楷体" panose="02010609060101010101" pitchFamily="49" charset="-122"/>
              </a:rPr>
              <a:t>1</a:t>
            </a:r>
            <a:r>
              <a:rPr lang="zh-CN" altLang="en-US" sz="1400" b="0" i="1" dirty="0" smtClean="0">
                <a:solidFill>
                  <a:schemeClr val="tx1"/>
                </a:solidFill>
                <a:latin typeface="Courier New" panose="02070309020205020404" charset="0"/>
                <a:ea typeface="楷体" panose="02010609060101010101" pitchFamily="49" charset="-122"/>
              </a:rPr>
              <a:t>、</a:t>
            </a:r>
            <a:r>
              <a:rPr lang="en-US" altLang="zh-CN" sz="1400" b="0" i="1" dirty="0" smtClean="0">
                <a:solidFill>
                  <a:schemeClr val="tx1"/>
                </a:solidFill>
                <a:latin typeface="Courier New" panose="02070309020205020404" charset="0"/>
                <a:ea typeface="楷体" panose="02010609060101010101" pitchFamily="49" charset="-122"/>
              </a:rPr>
              <a:t>Spark</a:t>
            </a:r>
            <a:r>
              <a:rPr lang="zh-CN" altLang="en-US" sz="1400" b="0" i="1" dirty="0">
                <a:solidFill>
                  <a:schemeClr val="tx1"/>
                </a:solidFill>
                <a:latin typeface="Courier New" panose="02070309020205020404" charset="0"/>
                <a:ea typeface="楷体" panose="02010609060101010101" pitchFamily="49" charset="-122"/>
              </a:rPr>
              <a:t>的运行模式多种多样，灵活多变，部署在单机上时，既可以用本地模式运行，也可以用伪分布式模式运行；而当以分布式集群的方式部署时，也有众多的运行模式可供选择，这取决于集群的实际情况，底层的资源调度既可以依赖于外部的资源调度框架，也可以使用</a:t>
            </a:r>
            <a:r>
              <a:rPr lang="en-US" altLang="zh-CN" sz="1400" b="0" i="1" dirty="0">
                <a:solidFill>
                  <a:schemeClr val="tx1"/>
                </a:solidFill>
                <a:latin typeface="Courier New" panose="02070309020205020404" charset="0"/>
                <a:ea typeface="楷体" panose="02010609060101010101" pitchFamily="49" charset="-122"/>
              </a:rPr>
              <a:t>Spark</a:t>
            </a:r>
            <a:r>
              <a:rPr lang="zh-CN" altLang="en-US" sz="1400" b="0" i="1" dirty="0">
                <a:solidFill>
                  <a:schemeClr val="tx1"/>
                </a:solidFill>
                <a:latin typeface="Courier New" panose="02070309020205020404" charset="0"/>
                <a:ea typeface="楷体" panose="02010609060101010101" pitchFamily="49" charset="-122"/>
              </a:rPr>
              <a:t>内建的</a:t>
            </a:r>
            <a:r>
              <a:rPr lang="en-US" altLang="zh-CN" sz="1400" b="0" i="1" dirty="0">
                <a:solidFill>
                  <a:schemeClr val="tx1"/>
                </a:solidFill>
                <a:latin typeface="Courier New" panose="02070309020205020404" charset="0"/>
                <a:ea typeface="楷体" panose="02010609060101010101" pitchFamily="49" charset="-122"/>
              </a:rPr>
              <a:t>Standalone</a:t>
            </a:r>
            <a:r>
              <a:rPr lang="zh-CN" altLang="en-US" sz="1400" b="0" i="1" dirty="0">
                <a:solidFill>
                  <a:schemeClr val="tx1"/>
                </a:solidFill>
                <a:latin typeface="Courier New" panose="02070309020205020404" charset="0"/>
                <a:ea typeface="楷体" panose="02010609060101010101" pitchFamily="49" charset="-122"/>
              </a:rPr>
              <a:t>模式。对于外部资源调度框架的支持，目前的实现包括相对稳定的</a:t>
            </a:r>
            <a:r>
              <a:rPr lang="en-US" altLang="zh-CN" sz="1400" b="0" i="1" dirty="0" err="1">
                <a:solidFill>
                  <a:schemeClr val="tx1"/>
                </a:solidFill>
                <a:latin typeface="Courier New" panose="02070309020205020404" charset="0"/>
                <a:ea typeface="楷体" panose="02010609060101010101" pitchFamily="49" charset="-122"/>
              </a:rPr>
              <a:t>Mesos</a:t>
            </a:r>
            <a:r>
              <a:rPr lang="zh-CN" altLang="en-US" sz="1400" b="0" i="1" dirty="0">
                <a:solidFill>
                  <a:schemeClr val="tx1"/>
                </a:solidFill>
                <a:latin typeface="Courier New" panose="02070309020205020404" charset="0"/>
                <a:ea typeface="楷体" panose="02010609060101010101" pitchFamily="49" charset="-122"/>
              </a:rPr>
              <a:t>模式，以及还在持续开发更新中的</a:t>
            </a:r>
            <a:r>
              <a:rPr lang="en-US" altLang="zh-CN" sz="1400" b="0" i="1" dirty="0">
                <a:solidFill>
                  <a:schemeClr val="tx1"/>
                </a:solidFill>
                <a:latin typeface="Courier New" panose="02070309020205020404" charset="0"/>
                <a:ea typeface="楷体" panose="02010609060101010101" pitchFamily="49" charset="-122"/>
              </a:rPr>
              <a:t>Hadoop YARN</a:t>
            </a:r>
            <a:r>
              <a:rPr lang="zh-CN" altLang="en-US" sz="1400" b="0" i="1" dirty="0">
                <a:solidFill>
                  <a:schemeClr val="tx1"/>
                </a:solidFill>
                <a:latin typeface="Courier New" panose="02070309020205020404" charset="0"/>
                <a:ea typeface="楷体" panose="02010609060101010101" pitchFamily="49" charset="-122"/>
              </a:rPr>
              <a:t>模式</a:t>
            </a:r>
            <a:r>
              <a:rPr lang="zh-CN" altLang="en-US" sz="1400" b="0" i="1" dirty="0" smtClean="0">
                <a:solidFill>
                  <a:schemeClr val="tx1"/>
                </a:solidFill>
                <a:latin typeface="Courier New" panose="02070309020205020404" charset="0"/>
                <a:ea typeface="楷体" panose="02010609060101010101" pitchFamily="49" charset="-122"/>
              </a:rPr>
              <a:t>。</a:t>
            </a:r>
            <a:endParaRPr lang="en-US" altLang="zh-CN" sz="1400" b="0" i="1" dirty="0" smtClean="0">
              <a:solidFill>
                <a:schemeClr val="tx1"/>
              </a:solidFill>
              <a:latin typeface="Courier New" panose="02070309020205020404" charset="0"/>
              <a:ea typeface="楷体" panose="02010609060101010101" pitchFamily="49" charset="-122"/>
            </a:endParaRPr>
          </a:p>
          <a:p>
            <a:pPr algn="l">
              <a:lnSpc>
                <a:spcPct val="100000"/>
              </a:lnSpc>
              <a:buNone/>
            </a:pPr>
            <a:endParaRPr lang="en-US" altLang="zh-CN" sz="1400" b="0" i="1" dirty="0">
              <a:solidFill>
                <a:schemeClr val="tx1"/>
              </a:solidFill>
              <a:latin typeface="Courier New" panose="02070309020205020404" charset="0"/>
              <a:ea typeface="楷体" panose="02010609060101010101" pitchFamily="49" charset="-122"/>
            </a:endParaRPr>
          </a:p>
          <a:p>
            <a:pPr algn="l">
              <a:lnSpc>
                <a:spcPct val="100000"/>
              </a:lnSpc>
              <a:buNone/>
            </a:pPr>
            <a:r>
              <a:rPr lang="en-US" altLang="zh-CN" sz="1400" b="0" i="1" dirty="0" smtClean="0">
                <a:solidFill>
                  <a:schemeClr val="tx1"/>
                </a:solidFill>
                <a:latin typeface="Courier New" panose="02070309020205020404" charset="0"/>
                <a:ea typeface="楷体" panose="02010609060101010101" pitchFamily="49" charset="-122"/>
              </a:rPr>
              <a:t>2</a:t>
            </a:r>
            <a:r>
              <a:rPr lang="zh-CN" altLang="en-US" sz="1400" b="0" i="1" dirty="0" smtClean="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Spark Streaming</a:t>
            </a:r>
            <a:r>
              <a:rPr lang="zh-CN" altLang="en-US" sz="1400" b="0" i="1" dirty="0">
                <a:solidFill>
                  <a:schemeClr val="tx1"/>
                </a:solidFill>
                <a:latin typeface="Courier New" panose="02070309020205020404" charset="0"/>
                <a:ea typeface="楷体" panose="02010609060101010101" pitchFamily="49" charset="-122"/>
              </a:rPr>
              <a:t>是</a:t>
            </a:r>
            <a:r>
              <a:rPr lang="en-US" altLang="zh-CN" sz="1400" b="0" i="1" dirty="0">
                <a:solidFill>
                  <a:schemeClr val="tx1"/>
                </a:solidFill>
                <a:latin typeface="Courier New" panose="02070309020205020404" charset="0"/>
                <a:ea typeface="楷体" panose="02010609060101010101" pitchFamily="49" charset="-122"/>
              </a:rPr>
              <a:t>Spark Core API</a:t>
            </a:r>
            <a:r>
              <a:rPr lang="zh-CN" altLang="en-US" sz="1400" b="0" i="1" dirty="0">
                <a:solidFill>
                  <a:schemeClr val="tx1"/>
                </a:solidFill>
                <a:latin typeface="Courier New" panose="02070309020205020404" charset="0"/>
                <a:ea typeface="楷体" panose="02010609060101010101" pitchFamily="49" charset="-122"/>
              </a:rPr>
              <a:t>的一种扩展，它可以用于进行大规模、高吞吐量、容错的实时数据流的处理。它支持从很多种数据源中读取数据，比如</a:t>
            </a:r>
            <a:r>
              <a:rPr lang="en-US" altLang="zh-CN" sz="1400" b="0" i="1" dirty="0">
                <a:solidFill>
                  <a:schemeClr val="tx1"/>
                </a:solidFill>
                <a:latin typeface="Courier New" panose="02070309020205020404" charset="0"/>
                <a:ea typeface="楷体" panose="02010609060101010101" pitchFamily="49" charset="-122"/>
              </a:rPr>
              <a:t>Kafka</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Flume</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Twitter</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err="1">
                <a:solidFill>
                  <a:schemeClr val="tx1"/>
                </a:solidFill>
                <a:latin typeface="Courier New" panose="02070309020205020404" charset="0"/>
                <a:ea typeface="楷体" panose="02010609060101010101" pitchFamily="49" charset="-122"/>
              </a:rPr>
              <a:t>ZeroMQ</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smtClean="0">
                <a:solidFill>
                  <a:schemeClr val="tx1"/>
                </a:solidFill>
                <a:latin typeface="Courier New" panose="02070309020205020404" charset="0"/>
                <a:ea typeface="楷体" panose="02010609060101010101" pitchFamily="49" charset="-122"/>
              </a:rPr>
              <a:t>Kinesis</a:t>
            </a:r>
            <a:r>
              <a:rPr lang="zh-CN" altLang="en-US" sz="1400" b="0" i="1" dirty="0" smtClean="0">
                <a:solidFill>
                  <a:schemeClr val="tx1"/>
                </a:solidFill>
                <a:latin typeface="Courier New" panose="02070309020205020404" charset="0"/>
                <a:ea typeface="楷体" panose="02010609060101010101" pitchFamily="49" charset="-122"/>
              </a:rPr>
              <a:t>、</a:t>
            </a:r>
            <a:r>
              <a:rPr lang="en-US" altLang="zh-CN" sz="1400" b="0" i="1" dirty="0" smtClean="0">
                <a:solidFill>
                  <a:schemeClr val="tx1"/>
                </a:solidFill>
                <a:latin typeface="Courier New" panose="02070309020205020404" charset="0"/>
                <a:ea typeface="楷体" panose="02010609060101010101" pitchFamily="49" charset="-122"/>
              </a:rPr>
              <a:t>ZMQ</a:t>
            </a:r>
            <a:r>
              <a:rPr lang="zh-CN" altLang="en-US" sz="1400" b="0" i="1" dirty="0" smtClean="0">
                <a:solidFill>
                  <a:schemeClr val="tx1"/>
                </a:solidFill>
                <a:latin typeface="Courier New" panose="02070309020205020404" charset="0"/>
                <a:ea typeface="楷体" panose="02010609060101010101" pitchFamily="49" charset="-122"/>
              </a:rPr>
              <a:t>或者</a:t>
            </a:r>
            <a:r>
              <a:rPr lang="zh-CN" altLang="en-US" sz="1400" b="0" i="1" dirty="0">
                <a:solidFill>
                  <a:schemeClr val="tx1"/>
                </a:solidFill>
                <a:latin typeface="Courier New" panose="02070309020205020404" charset="0"/>
                <a:ea typeface="楷体" panose="02010609060101010101" pitchFamily="49" charset="-122"/>
              </a:rPr>
              <a:t>是</a:t>
            </a:r>
            <a:r>
              <a:rPr lang="en-US" altLang="zh-CN" sz="1400" b="0" i="1" dirty="0">
                <a:solidFill>
                  <a:schemeClr val="tx1"/>
                </a:solidFill>
                <a:latin typeface="Courier New" panose="02070309020205020404" charset="0"/>
                <a:ea typeface="楷体" panose="02010609060101010101" pitchFamily="49" charset="-122"/>
              </a:rPr>
              <a:t>TCP Socket</a:t>
            </a:r>
            <a:r>
              <a:rPr lang="zh-CN" altLang="en-US" sz="1400" b="0" i="1" dirty="0">
                <a:solidFill>
                  <a:schemeClr val="tx1"/>
                </a:solidFill>
                <a:latin typeface="Courier New" panose="02070309020205020404" charset="0"/>
                <a:ea typeface="楷体" panose="02010609060101010101" pitchFamily="49" charset="-122"/>
              </a:rPr>
              <a:t>。并且能够使用类似高阶函数的复杂算法来进行数据处理，比如</a:t>
            </a:r>
            <a:r>
              <a:rPr lang="en-US" altLang="zh-CN" sz="1400" b="0" i="1" dirty="0">
                <a:solidFill>
                  <a:schemeClr val="tx1"/>
                </a:solidFill>
                <a:latin typeface="Courier New" panose="02070309020205020404" charset="0"/>
                <a:ea typeface="楷体" panose="02010609060101010101" pitchFamily="49" charset="-122"/>
              </a:rPr>
              <a:t>map</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reduce</a:t>
            </a:r>
            <a:r>
              <a:rPr lang="zh-CN" altLang="en-US" sz="1400" b="0" i="1" dirty="0">
                <a:solidFill>
                  <a:schemeClr val="tx1"/>
                </a:solidFill>
                <a:latin typeface="Courier New" panose="02070309020205020404" charset="0"/>
                <a:ea typeface="楷体" panose="02010609060101010101" pitchFamily="49" charset="-122"/>
              </a:rPr>
              <a:t>、</a:t>
            </a:r>
            <a:r>
              <a:rPr lang="en-US" altLang="zh-CN" sz="1400" b="0" i="1" dirty="0">
                <a:solidFill>
                  <a:schemeClr val="tx1"/>
                </a:solidFill>
                <a:latin typeface="Courier New" panose="02070309020205020404" charset="0"/>
                <a:ea typeface="楷体" panose="02010609060101010101" pitchFamily="49" charset="-122"/>
              </a:rPr>
              <a:t>join</a:t>
            </a:r>
            <a:r>
              <a:rPr lang="zh-CN" altLang="en-US" sz="1400" b="0" i="1" dirty="0">
                <a:solidFill>
                  <a:schemeClr val="tx1"/>
                </a:solidFill>
                <a:latin typeface="Courier New" panose="02070309020205020404" charset="0"/>
                <a:ea typeface="楷体" panose="02010609060101010101" pitchFamily="49" charset="-122"/>
              </a:rPr>
              <a:t>和</a:t>
            </a:r>
            <a:r>
              <a:rPr lang="en-US" altLang="zh-CN" sz="1400" b="0" i="1" dirty="0">
                <a:solidFill>
                  <a:schemeClr val="tx1"/>
                </a:solidFill>
                <a:latin typeface="Courier New" panose="02070309020205020404" charset="0"/>
                <a:ea typeface="楷体" panose="02010609060101010101" pitchFamily="49" charset="-122"/>
              </a:rPr>
              <a:t>window</a:t>
            </a:r>
            <a:r>
              <a:rPr lang="zh-CN" altLang="en-US" sz="1400" b="0" i="1" dirty="0">
                <a:solidFill>
                  <a:schemeClr val="tx1"/>
                </a:solidFill>
                <a:latin typeface="Courier New" panose="02070309020205020404" charset="0"/>
                <a:ea typeface="楷体" panose="02010609060101010101" pitchFamily="49" charset="-122"/>
              </a:rPr>
              <a:t>。处理后的数据可以被保存到文件系统、数据库、</a:t>
            </a:r>
            <a:r>
              <a:rPr lang="en-US" altLang="zh-CN" sz="1400" b="0" i="1" dirty="0">
                <a:solidFill>
                  <a:schemeClr val="tx1"/>
                </a:solidFill>
                <a:latin typeface="Courier New" panose="02070309020205020404" charset="0"/>
                <a:ea typeface="楷体" panose="02010609060101010101" pitchFamily="49" charset="-122"/>
              </a:rPr>
              <a:t>Dashboard</a:t>
            </a:r>
            <a:r>
              <a:rPr lang="zh-CN" altLang="en-US" sz="1400" b="0" i="1" dirty="0">
                <a:solidFill>
                  <a:schemeClr val="tx1"/>
                </a:solidFill>
                <a:latin typeface="Courier New" panose="02070309020205020404" charset="0"/>
                <a:ea typeface="楷体" panose="02010609060101010101" pitchFamily="49" charset="-122"/>
              </a:rPr>
              <a:t>等存储中。</a:t>
            </a:r>
            <a:endParaRPr lang="zh-CN" altLang="en-US" sz="1400" b="0" i="1" dirty="0">
              <a:solidFill>
                <a:schemeClr val="tx1"/>
              </a:solidFill>
              <a:latin typeface="Courier New" panose="02070309020205020404" charset="0"/>
              <a:ea typeface="楷体" panose="02010609060101010101" pitchFamily="49" charset="-122"/>
            </a:endParaRPr>
          </a:p>
          <a:p>
            <a:pPr algn="l">
              <a:lnSpc>
                <a:spcPct val="100000"/>
              </a:lnSpc>
              <a:buNone/>
            </a:pPr>
            <a:endParaRPr lang="zh-CN" altLang="en-US" sz="1400" b="0" i="1" dirty="0">
              <a:solidFill>
                <a:schemeClr val="tx1"/>
              </a:solidFill>
              <a:latin typeface="Courier New" panose="02070309020205020404" charset="0"/>
              <a:ea typeface="楷体" panose="02010609060101010101" pitchFamily="49" charset="-122"/>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755" y="3903980"/>
            <a:ext cx="4461510" cy="1205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en-US" altLang="zh-CN" sz="2200" b="1" dirty="0" smtClean="0">
              <a:solidFill>
                <a:srgbClr val="FFFFFF"/>
              </a:solidFill>
            </a:endParaRPr>
          </a:p>
        </p:txBody>
      </p:sp>
      <p:sp>
        <p:nvSpPr>
          <p:cNvPr id="73731" name="文本占位符 73730"/>
          <p:cNvSpPr>
            <a:spLocks noGrp="1"/>
          </p:cNvSpPr>
          <p:nvPr>
            <p:ph type="body" idx="1"/>
          </p:nvPr>
        </p:nvSpPr>
        <p:spPr>
          <a:xfrm>
            <a:off x="767715" y="1527175"/>
            <a:ext cx="7673340" cy="2089150"/>
          </a:xfrm>
        </p:spPr>
        <p:txBody>
          <a:bodyPr>
            <a:normAutofit/>
          </a:bodyPr>
          <a:p>
            <a:pPr marL="0" indent="0">
              <a:lnSpc>
                <a:spcPct val="150000"/>
              </a:lnSpc>
              <a:buFont typeface="Wingdings" panose="05000000000000000000" charset="0"/>
              <a:buNone/>
            </a:pPr>
            <a:r>
              <a:rPr lang="en-US" altLang="zh-CN" sz="1400" i="1" dirty="0" smtClean="0">
                <a:solidFill>
                  <a:schemeClr val="tx1"/>
                </a:solidFill>
                <a:latin typeface="Courier New" panose="02070309020205020404" charset="0"/>
                <a:ea typeface="楷体" panose="02010609060101010101" pitchFamily="49" charset="-122"/>
                <a:sym typeface="+mn-ea"/>
              </a:rPr>
              <a:t>    </a:t>
            </a:r>
            <a:r>
              <a:rPr lang="zh-CN" altLang="en-US" sz="1400" i="1" dirty="0" smtClean="0">
                <a:solidFill>
                  <a:schemeClr val="tx1"/>
                </a:solidFill>
                <a:latin typeface="Courier New" panose="02070309020205020404" charset="0"/>
                <a:ea typeface="楷体" panose="02010609060101010101" pitchFamily="49" charset="-122"/>
                <a:sym typeface="+mn-ea"/>
              </a:rPr>
              <a:t>接收</a:t>
            </a:r>
            <a:r>
              <a:rPr lang="zh-CN" altLang="en-US" sz="1400" i="1" dirty="0">
                <a:solidFill>
                  <a:schemeClr val="tx1"/>
                </a:solidFill>
                <a:latin typeface="Courier New" panose="02070309020205020404" charset="0"/>
                <a:ea typeface="楷体" panose="02010609060101010101" pitchFamily="49" charset="-122"/>
                <a:sym typeface="+mn-ea"/>
              </a:rPr>
              <a:t>实时输入数据流，然后将数据拆分成多个</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，比如每收集</a:t>
            </a:r>
            <a:r>
              <a:rPr lang="en-US" altLang="zh-CN" sz="1400" i="1" dirty="0">
                <a:solidFill>
                  <a:schemeClr val="tx1"/>
                </a:solidFill>
                <a:latin typeface="Courier New" panose="02070309020205020404" charset="0"/>
                <a:ea typeface="楷体" panose="02010609060101010101" pitchFamily="49" charset="-122"/>
                <a:sym typeface="+mn-ea"/>
              </a:rPr>
              <a:t>1</a:t>
            </a:r>
            <a:r>
              <a:rPr lang="zh-CN" altLang="en-US" sz="1400" i="1" dirty="0">
                <a:solidFill>
                  <a:schemeClr val="tx1"/>
                </a:solidFill>
                <a:latin typeface="Courier New" panose="02070309020205020404" charset="0"/>
                <a:ea typeface="楷体" panose="02010609060101010101" pitchFamily="49" charset="-122"/>
                <a:sym typeface="+mn-ea"/>
              </a:rPr>
              <a:t>秒的数据封装为一个</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，然后将每个</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交给</a:t>
            </a:r>
            <a:r>
              <a:rPr lang="en-US" altLang="zh-CN" sz="1400" i="1" dirty="0">
                <a:solidFill>
                  <a:schemeClr val="tx1"/>
                </a:solidFill>
                <a:latin typeface="Courier New" panose="02070309020205020404" charset="0"/>
                <a:ea typeface="楷体" panose="02010609060101010101" pitchFamily="49" charset="-122"/>
                <a:sym typeface="+mn-ea"/>
              </a:rPr>
              <a:t>Spark</a:t>
            </a:r>
            <a:r>
              <a:rPr lang="zh-CN" altLang="en-US" sz="1400" i="1" dirty="0">
                <a:solidFill>
                  <a:schemeClr val="tx1"/>
                </a:solidFill>
                <a:latin typeface="Courier New" panose="02070309020205020404" charset="0"/>
                <a:ea typeface="楷体" panose="02010609060101010101" pitchFamily="49" charset="-122"/>
                <a:sym typeface="+mn-ea"/>
              </a:rPr>
              <a:t>的计算引擎进行处理，最后会生产出一个结果数据流，其中的数据，也是由一个一个的</a:t>
            </a:r>
            <a:r>
              <a:rPr lang="en-US" altLang="zh-CN" sz="1400" i="1" dirty="0">
                <a:solidFill>
                  <a:schemeClr val="tx1"/>
                </a:solidFill>
                <a:latin typeface="Courier New" panose="02070309020205020404" charset="0"/>
                <a:ea typeface="楷体" panose="02010609060101010101" pitchFamily="49" charset="-122"/>
                <a:sym typeface="+mn-ea"/>
              </a:rPr>
              <a:t>batch</a:t>
            </a:r>
            <a:r>
              <a:rPr lang="zh-CN" altLang="en-US" sz="1400" i="1" dirty="0">
                <a:solidFill>
                  <a:schemeClr val="tx1"/>
                </a:solidFill>
                <a:latin typeface="Courier New" panose="02070309020205020404" charset="0"/>
                <a:ea typeface="楷体" panose="02010609060101010101" pitchFamily="49" charset="-122"/>
                <a:sym typeface="+mn-ea"/>
              </a:rPr>
              <a:t>所组成的。</a:t>
            </a:r>
            <a:endParaRPr lang="zh-CN" altLang="en-US" sz="1400" i="1" dirty="0">
              <a:solidFill>
                <a:schemeClr val="tx1"/>
              </a:solidFill>
              <a:latin typeface="Courier New" panose="02070309020205020404" charset="0"/>
              <a:ea typeface="楷体" panose="02010609060101010101" pitchFamily="49" charset="-122"/>
              <a:sym typeface="+mn-ea"/>
            </a:endParaRPr>
          </a:p>
          <a:p>
            <a:pPr marL="0" indent="0">
              <a:lnSpc>
                <a:spcPct val="150000"/>
              </a:lnSpc>
              <a:buFont typeface="Wingdings" panose="05000000000000000000" charset="0"/>
              <a:buNone/>
            </a:pPr>
            <a:endParaRPr lang="zh-CN" altLang="en-US" sz="1400">
              <a:latin typeface="Courier New" panose="02070309020205020404"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95" y="3274695"/>
            <a:ext cx="6720840" cy="138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dirty="0" smtClean="0">
              <a:solidFill>
                <a:srgbClr val="FFFFFF"/>
              </a:solidFill>
            </a:endParaRPr>
          </a:p>
        </p:txBody>
      </p:sp>
      <p:sp>
        <p:nvSpPr>
          <p:cNvPr id="67587" name="文本占位符 67586"/>
          <p:cNvSpPr>
            <a:spLocks noGrp="1"/>
          </p:cNvSpPr>
          <p:nvPr>
            <p:ph type="body" idx="1"/>
          </p:nvPr>
        </p:nvSpPr>
        <p:spPr>
          <a:xfrm>
            <a:off x="721995" y="1221105"/>
            <a:ext cx="7936230" cy="3653790"/>
          </a:xfrm>
        </p:spPr>
        <p:txBody>
          <a:bodyPr>
            <a:no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Spark </a:t>
            </a:r>
            <a:r>
              <a:rPr lang="en-US" altLang="zh-CN" sz="1200" i="1" dirty="0">
                <a:solidFill>
                  <a:schemeClr val="tx1"/>
                </a:solidFill>
                <a:latin typeface="Courier New" panose="02070309020205020404" charset="0"/>
                <a:ea typeface="楷体" panose="02010609060101010101" pitchFamily="49" charset="-122"/>
                <a:sym typeface="+mn-ea"/>
              </a:rPr>
              <a:t>Streaming</a:t>
            </a:r>
            <a:r>
              <a:rPr lang="zh-CN" altLang="en-US" sz="1200" i="1" dirty="0">
                <a:solidFill>
                  <a:schemeClr val="tx1"/>
                </a:solidFill>
                <a:latin typeface="Courier New" panose="02070309020205020404" charset="0"/>
                <a:ea typeface="楷体" panose="02010609060101010101" pitchFamily="49" charset="-122"/>
                <a:sym typeface="+mn-ea"/>
              </a:rPr>
              <a:t>提供了一种高级的抽象，叫做</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，英文全称为</a:t>
            </a:r>
            <a:r>
              <a:rPr lang="en-US" altLang="zh-CN" sz="1200" i="1" dirty="0">
                <a:solidFill>
                  <a:schemeClr val="tx1"/>
                </a:solidFill>
                <a:latin typeface="Courier New" panose="02070309020205020404" charset="0"/>
                <a:ea typeface="楷体" panose="02010609060101010101" pitchFamily="49" charset="-122"/>
                <a:sym typeface="+mn-ea"/>
              </a:rPr>
              <a:t>Discretized Stream</a:t>
            </a:r>
            <a:r>
              <a:rPr lang="zh-CN" altLang="en-US" sz="1200" i="1" dirty="0">
                <a:solidFill>
                  <a:schemeClr val="tx1"/>
                </a:solidFill>
                <a:latin typeface="Courier New" panose="02070309020205020404" charset="0"/>
                <a:ea typeface="楷体" panose="02010609060101010101" pitchFamily="49" charset="-122"/>
                <a:sym typeface="+mn-ea"/>
              </a:rPr>
              <a:t>，中文翻译为“离散流”，它代表了一个持续不断的数据流。</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可以通过输入数据源来创建，比如</a:t>
            </a:r>
            <a:r>
              <a:rPr lang="en-US" altLang="zh-CN" sz="1200" i="1" dirty="0">
                <a:solidFill>
                  <a:schemeClr val="tx1"/>
                </a:solidFill>
                <a:latin typeface="Courier New" panose="02070309020205020404" charset="0"/>
                <a:ea typeface="楷体" panose="02010609060101010101" pitchFamily="49" charset="-122"/>
                <a:sym typeface="+mn-ea"/>
              </a:rPr>
              <a:t>Kafka</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Flume</a:t>
            </a:r>
            <a:r>
              <a:rPr lang="zh-CN" altLang="en-US" sz="1200" i="1" dirty="0" smtClean="0">
                <a:solidFill>
                  <a:schemeClr val="tx1"/>
                </a:solidFill>
                <a:latin typeface="Courier New" panose="02070309020205020404" charset="0"/>
                <a:ea typeface="楷体" panose="02010609060101010101" pitchFamily="49" charset="-122"/>
                <a:sym typeface="+mn-ea"/>
              </a:rPr>
              <a:t>、</a:t>
            </a:r>
            <a:r>
              <a:rPr lang="en-US" altLang="zh-CN" sz="1200" i="1" dirty="0" smtClean="0">
                <a:solidFill>
                  <a:schemeClr val="tx1"/>
                </a:solidFill>
                <a:latin typeface="Courier New" panose="02070309020205020404" charset="0"/>
                <a:ea typeface="楷体" panose="02010609060101010101" pitchFamily="49" charset="-122"/>
                <a:sym typeface="+mn-ea"/>
              </a:rPr>
              <a:t>ZMQ</a:t>
            </a:r>
            <a:r>
              <a:rPr lang="zh-CN" altLang="en-US" sz="1200" i="1" dirty="0" smtClean="0">
                <a:solidFill>
                  <a:schemeClr val="tx1"/>
                </a:solidFill>
                <a:latin typeface="Courier New" panose="02070309020205020404" charset="0"/>
                <a:ea typeface="楷体" panose="02010609060101010101" pitchFamily="49" charset="-122"/>
                <a:sym typeface="+mn-ea"/>
              </a:rPr>
              <a:t>和</a:t>
            </a:r>
            <a:r>
              <a:rPr lang="en-US" altLang="zh-CN" sz="1200" i="1" dirty="0">
                <a:solidFill>
                  <a:schemeClr val="tx1"/>
                </a:solidFill>
                <a:latin typeface="Courier New" panose="02070309020205020404" charset="0"/>
                <a:ea typeface="楷体" panose="02010609060101010101" pitchFamily="49" charset="-122"/>
                <a:sym typeface="+mn-ea"/>
              </a:rPr>
              <a:t>Kinesis</a:t>
            </a:r>
            <a:r>
              <a:rPr lang="zh-CN" altLang="en-US" sz="1200" i="1" dirty="0">
                <a:solidFill>
                  <a:schemeClr val="tx1"/>
                </a:solidFill>
                <a:latin typeface="Courier New" panose="02070309020205020404" charset="0"/>
                <a:ea typeface="楷体" panose="02010609060101010101" pitchFamily="49" charset="-122"/>
                <a:sym typeface="+mn-ea"/>
              </a:rPr>
              <a:t>；也可以通过对其他</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应用高阶函数来创建，比如</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reduce</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join</a:t>
            </a:r>
            <a:r>
              <a:rPr lang="zh-CN" altLang="en-US" sz="1200" i="1" dirty="0">
                <a:solidFill>
                  <a:schemeClr val="tx1"/>
                </a:solidFill>
                <a:latin typeface="Courier New" panose="02070309020205020404" charset="0"/>
                <a:ea typeface="楷体" panose="02010609060101010101" pitchFamily="49" charset="-122"/>
                <a:sym typeface="+mn-ea"/>
              </a:rPr>
              <a:t>、</a:t>
            </a:r>
            <a:r>
              <a:rPr lang="en-US" altLang="zh-CN" sz="1200" i="1" dirty="0">
                <a:solidFill>
                  <a:schemeClr val="tx1"/>
                </a:solidFill>
                <a:latin typeface="Courier New" panose="02070309020205020404" charset="0"/>
                <a:ea typeface="楷体" panose="02010609060101010101" pitchFamily="49" charset="-122"/>
                <a:sym typeface="+mn-ea"/>
              </a:rPr>
              <a:t>window</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i="1" dirty="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b="1" i="1" dirty="0" smtClean="0">
                <a:solidFill>
                  <a:schemeClr val="tx1"/>
                </a:solidFill>
                <a:latin typeface="Courier New" panose="02070309020205020404" charset="0"/>
                <a:ea typeface="楷体" panose="02010609060101010101" pitchFamily="49" charset="-122"/>
                <a:sym typeface="+mn-ea"/>
              </a:rPr>
              <a:t>、</a:t>
            </a:r>
            <a:r>
              <a:rPr lang="en-US" altLang="zh-CN" sz="1200" b="1" i="1" dirty="0" err="1" smtClean="0">
                <a:solidFill>
                  <a:schemeClr val="tx1"/>
                </a:solidFill>
                <a:latin typeface="Courier New" panose="02070309020205020404" charset="0"/>
                <a:ea typeface="楷体" panose="02010609060101010101" pitchFamily="49" charset="-122"/>
                <a:sym typeface="+mn-ea"/>
              </a:rPr>
              <a:t>DStream</a:t>
            </a:r>
            <a:r>
              <a:rPr lang="zh-CN" altLang="en-US" sz="1200" b="1" i="1" dirty="0">
                <a:solidFill>
                  <a:schemeClr val="tx1"/>
                </a:solidFill>
                <a:latin typeface="Courier New" panose="02070309020205020404" charset="0"/>
                <a:ea typeface="楷体" panose="02010609060101010101" pitchFamily="49" charset="-122"/>
                <a:sym typeface="+mn-ea"/>
              </a:rPr>
              <a:t>的内部，其实一系列持续不断产生的</a:t>
            </a:r>
            <a:r>
              <a:rPr lang="en-US" altLang="zh-CN" sz="1200" b="1" i="1" dirty="0">
                <a:solidFill>
                  <a:srgbClr val="FF0000"/>
                </a:solidFill>
                <a:latin typeface="Courier New" panose="02070309020205020404" charset="0"/>
                <a:ea typeface="楷体" panose="02010609060101010101" pitchFamily="49" charset="-122"/>
                <a:sym typeface="+mn-ea"/>
              </a:rPr>
              <a:t>RDD</a:t>
            </a:r>
            <a:r>
              <a:rPr lang="zh-CN" altLang="en-US" sz="1200" b="1" i="1" dirty="0">
                <a:solidFill>
                  <a:schemeClr val="tx1"/>
                </a:solidFill>
                <a:latin typeface="Courier New" panose="02070309020205020404" charset="0"/>
                <a:ea typeface="楷体" panose="02010609060101010101" pitchFamily="49" charset="-122"/>
                <a:sym typeface="+mn-ea"/>
              </a:rPr>
              <a:t>。</a:t>
            </a:r>
            <a:r>
              <a:rPr lang="en-US" altLang="zh-CN" sz="1200" b="1" i="1" dirty="0">
                <a:solidFill>
                  <a:schemeClr val="tx1"/>
                </a:solidFill>
                <a:latin typeface="Courier New" panose="02070309020205020404" charset="0"/>
                <a:ea typeface="楷体" panose="02010609060101010101" pitchFamily="49" charset="-122"/>
                <a:sym typeface="+mn-ea"/>
              </a:rPr>
              <a:t>RDD</a:t>
            </a:r>
            <a:r>
              <a:rPr lang="zh-CN" altLang="en-US" sz="1200" b="1" i="1" dirty="0">
                <a:solidFill>
                  <a:schemeClr val="tx1"/>
                </a:solidFill>
                <a:latin typeface="Courier New" panose="02070309020205020404" charset="0"/>
                <a:ea typeface="楷体" panose="02010609060101010101" pitchFamily="49" charset="-122"/>
                <a:sym typeface="+mn-ea"/>
              </a:rPr>
              <a:t>是</a:t>
            </a:r>
            <a:r>
              <a:rPr lang="en-US" altLang="zh-CN" sz="1200" b="1" i="1" dirty="0">
                <a:solidFill>
                  <a:schemeClr val="tx1"/>
                </a:solidFill>
                <a:latin typeface="Courier New" panose="02070309020205020404" charset="0"/>
                <a:ea typeface="楷体" panose="02010609060101010101" pitchFamily="49" charset="-122"/>
                <a:sym typeface="+mn-ea"/>
              </a:rPr>
              <a:t>Spark Core</a:t>
            </a:r>
            <a:r>
              <a:rPr lang="zh-CN" altLang="en-US" sz="1200" b="1" i="1" dirty="0">
                <a:solidFill>
                  <a:schemeClr val="tx1"/>
                </a:solidFill>
                <a:latin typeface="Courier New" panose="02070309020205020404" charset="0"/>
                <a:ea typeface="楷体" panose="02010609060101010101" pitchFamily="49" charset="-122"/>
                <a:sym typeface="+mn-ea"/>
              </a:rPr>
              <a:t>的核心抽象，即，分布式式弹性数据集。</a:t>
            </a:r>
            <a:r>
              <a:rPr lang="en-US" altLang="zh-CN" sz="1200" b="1" i="1" dirty="0" err="1">
                <a:solidFill>
                  <a:schemeClr val="tx1"/>
                </a:solidFill>
                <a:latin typeface="Courier New" panose="02070309020205020404" charset="0"/>
                <a:ea typeface="楷体" panose="02010609060101010101" pitchFamily="49" charset="-122"/>
                <a:sym typeface="+mn-ea"/>
              </a:rPr>
              <a:t>DStream</a:t>
            </a:r>
            <a:r>
              <a:rPr lang="zh-CN" altLang="en-US" sz="1200" b="1" i="1" dirty="0">
                <a:solidFill>
                  <a:schemeClr val="tx1"/>
                </a:solidFill>
                <a:latin typeface="Courier New" panose="02070309020205020404" charset="0"/>
                <a:ea typeface="楷体" panose="02010609060101010101" pitchFamily="49" charset="-122"/>
                <a:sym typeface="+mn-ea"/>
              </a:rPr>
              <a:t>中的每个</a:t>
            </a:r>
            <a:r>
              <a:rPr lang="en-US" altLang="zh-CN" sz="1200" b="1" i="1" dirty="0">
                <a:solidFill>
                  <a:schemeClr val="tx1"/>
                </a:solidFill>
                <a:latin typeface="Courier New" panose="02070309020205020404" charset="0"/>
                <a:ea typeface="楷体" panose="02010609060101010101" pitchFamily="49" charset="-122"/>
                <a:sym typeface="+mn-ea"/>
              </a:rPr>
              <a:t>RDD</a:t>
            </a:r>
            <a:r>
              <a:rPr lang="zh-CN" altLang="en-US" sz="1200" b="1" i="1" dirty="0">
                <a:solidFill>
                  <a:schemeClr val="tx1"/>
                </a:solidFill>
                <a:latin typeface="Courier New" panose="02070309020205020404" charset="0"/>
                <a:ea typeface="楷体" panose="02010609060101010101" pitchFamily="49" charset="-122"/>
                <a:sym typeface="+mn-ea"/>
              </a:rPr>
              <a:t>都包含了一个时间段内的数据。</a:t>
            </a:r>
            <a:endParaRPr lang="zh-CN" altLang="en-US" sz="1200" b="1" i="1" dirty="0">
              <a:solidFill>
                <a:schemeClr val="tx1"/>
              </a:solidFill>
              <a:latin typeface="Courier New" panose="02070309020205020404" charset="0"/>
              <a:ea typeface="楷体" panose="02010609060101010101" pitchFamily="49" charset="-122"/>
              <a:sym typeface="+mn-ea"/>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10" y="3138170"/>
            <a:ext cx="8279765" cy="1674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581" y="167354"/>
            <a:ext cx="9144000" cy="962802"/>
            <a:chOff x="0" y="442773"/>
            <a:chExt cx="9144000" cy="1006612"/>
          </a:xfrm>
        </p:grpSpPr>
        <p:sp>
          <p:nvSpPr>
            <p:cNvPr id="31" name="矩形 30"/>
            <p:cNvSpPr/>
            <p:nvPr/>
          </p:nvSpPr>
          <p:spPr>
            <a:xfrm>
              <a:off x="0" y="447289"/>
              <a:ext cx="9144000" cy="978943"/>
            </a:xfrm>
            <a:prstGeom prst="rect">
              <a:avLst/>
            </a:prstGeom>
            <a:solidFill>
              <a:srgbClr val="950000"/>
            </a:solidFill>
            <a:ln>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28" name="矩形 27"/>
            <p:cNvSpPr/>
            <p:nvPr/>
          </p:nvSpPr>
          <p:spPr>
            <a:xfrm>
              <a:off x="730688" y="442773"/>
              <a:ext cx="2542610" cy="1006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6173" y="625057"/>
              <a:ext cx="2387688" cy="645390"/>
            </a:xfrm>
            <a:prstGeom prst="rect">
              <a:avLst/>
            </a:prstGeom>
          </p:spPr>
        </p:pic>
      </p:grpSp>
      <p:sp>
        <p:nvSpPr>
          <p:cNvPr id="3" name="TextBox 8"/>
          <p:cNvSpPr txBox="1">
            <a:spLocks noChangeArrowheads="1"/>
          </p:cNvSpPr>
          <p:nvPr/>
        </p:nvSpPr>
        <p:spPr bwMode="auto">
          <a:xfrm>
            <a:off x="3893787" y="433311"/>
            <a:ext cx="5159830" cy="429895"/>
          </a:xfrm>
          <a:prstGeom prst="rect">
            <a:avLst/>
          </a:prstGeom>
          <a:solidFill>
            <a:srgbClr val="950000"/>
          </a:solidFill>
          <a:ln w="9525">
            <a:noFill/>
            <a:miter lim="800000"/>
          </a:ln>
        </p:spPr>
        <p:txBody>
          <a:bodyPr wrap="square">
            <a:spAutoFit/>
          </a:bodyPr>
          <a:p>
            <a:r>
              <a:rPr lang="en-US" altLang="zh-CN" sz="2200" b="1" i="1" dirty="0">
                <a:solidFill>
                  <a:schemeClr val="bg1"/>
                </a:solidFill>
                <a:latin typeface="Courier New" panose="02070309020205020404" charset="0"/>
                <a:ea typeface="楷体" panose="02010609060101010101" pitchFamily="49" charset="-122"/>
                <a:sym typeface="+mn-ea"/>
              </a:rPr>
              <a:t>Spark Streaming</a:t>
            </a:r>
            <a:r>
              <a:rPr lang="zh-CN" altLang="en-US" sz="2200" b="1" i="1" dirty="0">
                <a:solidFill>
                  <a:schemeClr val="bg1"/>
                </a:solidFill>
                <a:latin typeface="Courier New" panose="02070309020205020404" charset="0"/>
                <a:ea typeface="楷体" panose="02010609060101010101" pitchFamily="49" charset="-122"/>
                <a:sym typeface="+mn-ea"/>
              </a:rPr>
              <a:t>基本工作原理介绍</a:t>
            </a:r>
            <a:endParaRPr lang="zh-CN" altLang="en-US" sz="2200" b="1" dirty="0" smtClean="0">
              <a:solidFill>
                <a:srgbClr val="FFFFFF"/>
              </a:solidFill>
            </a:endParaRPr>
          </a:p>
        </p:txBody>
      </p:sp>
      <p:sp>
        <p:nvSpPr>
          <p:cNvPr id="67587" name="文本占位符 67586"/>
          <p:cNvSpPr>
            <a:spLocks noGrp="1"/>
          </p:cNvSpPr>
          <p:nvPr>
            <p:ph type="body" idx="1"/>
          </p:nvPr>
        </p:nvSpPr>
        <p:spPr>
          <a:xfrm>
            <a:off x="721995" y="1138555"/>
            <a:ext cx="8122920" cy="2108835"/>
          </a:xfrm>
        </p:spPr>
        <p:txBody>
          <a:bodyPr>
            <a:noAutofit/>
          </a:bodyPr>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1</a:t>
            </a:r>
            <a:r>
              <a:rPr lang="zh-CN" altLang="en-US" sz="1200" i="1" dirty="0" smtClean="0">
                <a:solidFill>
                  <a:schemeClr val="tx1"/>
                </a:solidFill>
                <a:latin typeface="Courier New" panose="02070309020205020404" charset="0"/>
                <a:ea typeface="楷体" panose="02010609060101010101" pitchFamily="49" charset="-122"/>
                <a:sym typeface="+mn-ea"/>
              </a:rPr>
              <a:t>、对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应用的算子，比如</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，其实在底层会被翻译为对</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中每个</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的操作。比如对一个</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执行一个</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操作，会产生一个新的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。但是，在底层，其实其原理为，对输入</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中每个时间段的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，都应用一遍</a:t>
            </a:r>
            <a:r>
              <a:rPr lang="en-US" altLang="zh-CN" sz="1200" i="1" dirty="0">
                <a:solidFill>
                  <a:schemeClr val="tx1"/>
                </a:solidFill>
                <a:latin typeface="Courier New" panose="02070309020205020404" charset="0"/>
                <a:ea typeface="楷体" panose="02010609060101010101" pitchFamily="49" charset="-122"/>
                <a:sym typeface="+mn-ea"/>
              </a:rPr>
              <a:t>map</a:t>
            </a:r>
            <a:r>
              <a:rPr lang="zh-CN" altLang="en-US" sz="1200" i="1" dirty="0">
                <a:solidFill>
                  <a:schemeClr val="tx1"/>
                </a:solidFill>
                <a:latin typeface="Courier New" panose="02070309020205020404" charset="0"/>
                <a:ea typeface="楷体" panose="02010609060101010101" pitchFamily="49" charset="-122"/>
                <a:sym typeface="+mn-ea"/>
              </a:rPr>
              <a:t>操作，然后生成的新的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，即作为新的</a:t>
            </a:r>
            <a:r>
              <a:rPr lang="en-US" altLang="zh-CN" sz="1200" i="1" dirty="0" err="1">
                <a:solidFill>
                  <a:schemeClr val="tx1"/>
                </a:solidFill>
                <a:latin typeface="Courier New" panose="02070309020205020404" charset="0"/>
                <a:ea typeface="楷体" panose="02010609060101010101" pitchFamily="49" charset="-122"/>
                <a:sym typeface="+mn-ea"/>
              </a:rPr>
              <a:t>DStream</a:t>
            </a:r>
            <a:r>
              <a:rPr lang="zh-CN" altLang="en-US" sz="1200" i="1" dirty="0">
                <a:solidFill>
                  <a:schemeClr val="tx1"/>
                </a:solidFill>
                <a:latin typeface="Courier New" panose="02070309020205020404" charset="0"/>
                <a:ea typeface="楷体" panose="02010609060101010101" pitchFamily="49" charset="-122"/>
                <a:sym typeface="+mn-ea"/>
              </a:rPr>
              <a:t>中的那个时间段的一个</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。底层的</a:t>
            </a:r>
            <a:r>
              <a:rPr lang="en-US" altLang="zh-CN" sz="1200" i="1" dirty="0">
                <a:solidFill>
                  <a:schemeClr val="tx1"/>
                </a:solidFill>
                <a:latin typeface="Courier New" panose="02070309020205020404" charset="0"/>
                <a:ea typeface="楷体" panose="02010609060101010101" pitchFamily="49" charset="-122"/>
                <a:sym typeface="+mn-ea"/>
              </a:rPr>
              <a:t>RDD</a:t>
            </a:r>
            <a:r>
              <a:rPr lang="zh-CN" altLang="en-US" sz="1200" i="1" dirty="0">
                <a:solidFill>
                  <a:schemeClr val="tx1"/>
                </a:solidFill>
                <a:latin typeface="Courier New" panose="02070309020205020404" charset="0"/>
                <a:ea typeface="楷体" panose="02010609060101010101" pitchFamily="49" charset="-122"/>
                <a:sym typeface="+mn-ea"/>
              </a:rPr>
              <a:t>的</a:t>
            </a:r>
            <a:r>
              <a:rPr lang="en-US" altLang="zh-CN" sz="1200" i="1" dirty="0">
                <a:solidFill>
                  <a:schemeClr val="tx1"/>
                </a:solidFill>
                <a:latin typeface="Courier New" panose="02070309020205020404" charset="0"/>
                <a:ea typeface="楷体" panose="02010609060101010101" pitchFamily="49" charset="-122"/>
                <a:sym typeface="+mn-ea"/>
              </a:rPr>
              <a:t>transformation</a:t>
            </a:r>
            <a:r>
              <a:rPr lang="zh-CN" altLang="en-US" sz="1200" i="1" dirty="0" smtClean="0">
                <a:solidFill>
                  <a:schemeClr val="tx1"/>
                </a:solidFill>
                <a:latin typeface="Courier New" panose="02070309020205020404" charset="0"/>
                <a:ea typeface="楷体" panose="02010609060101010101" pitchFamily="49" charset="-122"/>
                <a:sym typeface="+mn-ea"/>
              </a:rPr>
              <a:t>操作。</a:t>
            </a:r>
            <a:endParaRPr lang="en-US" altLang="zh-CN" sz="1200" b="0" i="1" dirty="0" smtClean="0">
              <a:solidFill>
                <a:schemeClr val="tx1"/>
              </a:solidFill>
              <a:latin typeface="Courier New" panose="02070309020205020404" charset="0"/>
              <a:ea typeface="楷体" panose="02010609060101010101" pitchFamily="49" charset="-122"/>
            </a:endParaRPr>
          </a:p>
          <a:p>
            <a:pPr algn="l">
              <a:lnSpc>
                <a:spcPct val="150000"/>
              </a:lnSpc>
              <a:buNone/>
            </a:pPr>
            <a:r>
              <a:rPr lang="en-US" altLang="zh-CN" sz="1200" i="1" dirty="0" smtClean="0">
                <a:solidFill>
                  <a:schemeClr val="tx1"/>
                </a:solidFill>
                <a:latin typeface="Courier New" panose="02070309020205020404" charset="0"/>
                <a:ea typeface="楷体" panose="02010609060101010101" pitchFamily="49" charset="-122"/>
                <a:sym typeface="+mn-ea"/>
              </a:rPr>
              <a:t>2</a:t>
            </a:r>
            <a:r>
              <a:rPr lang="zh-CN" altLang="en-US" sz="1200" i="1" dirty="0" smtClean="0">
                <a:solidFill>
                  <a:schemeClr val="tx1"/>
                </a:solidFill>
                <a:latin typeface="Courier New" panose="02070309020205020404" charset="0"/>
                <a:ea typeface="楷体" panose="02010609060101010101" pitchFamily="49" charset="-122"/>
                <a:sym typeface="+mn-ea"/>
              </a:rPr>
              <a:t>、还是</a:t>
            </a:r>
            <a:r>
              <a:rPr lang="zh-CN" altLang="en-US" sz="1200" i="1" dirty="0">
                <a:solidFill>
                  <a:schemeClr val="tx1"/>
                </a:solidFill>
                <a:latin typeface="Courier New" panose="02070309020205020404" charset="0"/>
                <a:ea typeface="楷体" panose="02010609060101010101" pitchFamily="49" charset="-122"/>
                <a:sym typeface="+mn-ea"/>
              </a:rPr>
              <a:t>由</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的计算引擎来实现的。</a:t>
            </a:r>
            <a:r>
              <a:rPr lang="en-US" altLang="zh-CN" sz="1200" i="1" dirty="0">
                <a:solidFill>
                  <a:schemeClr val="tx1"/>
                </a:solidFill>
                <a:latin typeface="Courier New" panose="02070309020205020404" charset="0"/>
                <a:ea typeface="楷体" panose="02010609060101010101" pitchFamily="49" charset="-122"/>
                <a:sym typeface="+mn-ea"/>
              </a:rPr>
              <a:t>Spark Streaming</a:t>
            </a:r>
            <a:r>
              <a:rPr lang="zh-CN" altLang="en-US" sz="1200" i="1" dirty="0">
                <a:solidFill>
                  <a:schemeClr val="tx1"/>
                </a:solidFill>
                <a:latin typeface="Courier New" panose="02070309020205020404" charset="0"/>
                <a:ea typeface="楷体" panose="02010609060101010101" pitchFamily="49" charset="-122"/>
                <a:sym typeface="+mn-ea"/>
              </a:rPr>
              <a:t>对</a:t>
            </a:r>
            <a:r>
              <a:rPr lang="en-US" altLang="zh-CN" sz="1200" i="1" dirty="0">
                <a:solidFill>
                  <a:schemeClr val="tx1"/>
                </a:solidFill>
                <a:latin typeface="Courier New" panose="02070309020205020404" charset="0"/>
                <a:ea typeface="楷体" panose="02010609060101010101" pitchFamily="49" charset="-122"/>
                <a:sym typeface="+mn-ea"/>
              </a:rPr>
              <a:t>Spark Core</a:t>
            </a:r>
            <a:r>
              <a:rPr lang="zh-CN" altLang="en-US" sz="1200" i="1" dirty="0">
                <a:solidFill>
                  <a:schemeClr val="tx1"/>
                </a:solidFill>
                <a:latin typeface="Courier New" panose="02070309020205020404" charset="0"/>
                <a:ea typeface="楷体" panose="02010609060101010101" pitchFamily="49" charset="-122"/>
                <a:sym typeface="+mn-ea"/>
              </a:rPr>
              <a:t>进行了一层封装，隐藏了细节，然后对开发人员提供了方便易用的高层次的</a:t>
            </a:r>
            <a:r>
              <a:rPr lang="en-US" altLang="zh-CN" sz="1200" i="1" dirty="0">
                <a:solidFill>
                  <a:schemeClr val="tx1"/>
                </a:solidFill>
                <a:latin typeface="Courier New" panose="02070309020205020404" charset="0"/>
                <a:ea typeface="楷体" panose="02010609060101010101" pitchFamily="49" charset="-122"/>
                <a:sym typeface="+mn-ea"/>
              </a:rPr>
              <a:t>API</a:t>
            </a:r>
            <a:r>
              <a:rPr lang="zh-CN" altLang="en-US" sz="1200" i="1" dirty="0">
                <a:solidFill>
                  <a:schemeClr val="tx1"/>
                </a:solidFill>
                <a:latin typeface="Courier New" panose="02070309020205020404" charset="0"/>
                <a:ea typeface="楷体" panose="02010609060101010101" pitchFamily="49" charset="-122"/>
                <a:sym typeface="+mn-ea"/>
              </a:rPr>
              <a:t>。</a:t>
            </a:r>
            <a:endParaRPr lang="zh-CN" altLang="en-US" sz="1200" i="1" dirty="0">
              <a:solidFill>
                <a:schemeClr val="tx1"/>
              </a:solidFill>
              <a:latin typeface="Courier New" panose="02070309020205020404" charset="0"/>
              <a:ea typeface="楷体" panose="02010609060101010101" pitchFamily="49" charset="-122"/>
              <a:sym typeface="+mn-ea"/>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27045"/>
            <a:ext cx="6840220" cy="2054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7">
      <a:dk1>
        <a:srgbClr val="000000"/>
      </a:dk1>
      <a:lt1>
        <a:srgbClr val="FFFFFF"/>
      </a:lt1>
      <a:dk2>
        <a:srgbClr val="44546A"/>
      </a:dk2>
      <a:lt2>
        <a:srgbClr val="E7E6E6"/>
      </a:lt2>
      <a:accent1>
        <a:srgbClr val="C00000"/>
      </a:accent1>
      <a:accent2>
        <a:srgbClr val="C00000"/>
      </a:accent2>
      <a:accent3>
        <a:srgbClr val="E55618"/>
      </a:accent3>
      <a:accent4>
        <a:srgbClr val="C00000"/>
      </a:accent4>
      <a:accent5>
        <a:srgbClr val="00ADEF"/>
      </a:accent5>
      <a:accent6>
        <a:srgbClr val="00ADEF"/>
      </a:accent6>
      <a:hlink>
        <a:srgbClr val="00ADEF"/>
      </a:hlink>
      <a:folHlink>
        <a:srgbClr val="00ADEF"/>
      </a:folHlink>
    </a:clrScheme>
    <a:fontScheme name="Lao UI">
      <a:majorFont>
        <a:latin typeface="Lao UI"/>
        <a:ea typeface="微软雅黑"/>
        <a:cs typeface=""/>
      </a:majorFont>
      <a:minorFont>
        <a:latin typeface="Lao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24507</Words>
  <Application>WPS 演示</Application>
  <PresentationFormat>全屏显示(16:9)</PresentationFormat>
  <Paragraphs>679</Paragraphs>
  <Slides>58</Slides>
  <Notes>12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Arial</vt:lpstr>
      <vt:lpstr>宋体</vt:lpstr>
      <vt:lpstr>Wingdings</vt:lpstr>
      <vt:lpstr>Courier New</vt:lpstr>
      <vt:lpstr>楷体</vt:lpstr>
      <vt:lpstr>微软雅黑</vt:lpstr>
      <vt:lpstr>Calibri</vt:lpstr>
      <vt:lpstr>Wingdings</vt:lpstr>
      <vt:lpstr>Arial Unicode MS</vt:lpstr>
      <vt:lpstr>Lao UI</vt:lpstr>
      <vt:lpstr>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Administrator</cp:lastModifiedBy>
  <cp:revision>552</cp:revision>
  <dcterms:created xsi:type="dcterms:W3CDTF">2015-10-07T08:03:00Z</dcterms:created>
  <dcterms:modified xsi:type="dcterms:W3CDTF">2018-12-04T08:58:21Z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